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Breathing" panose="02000500000000000000" pitchFamily="2" charset="0"/>
      <p:regular r:id="rId34"/>
    </p:embeddedFont>
    <p:embeddedFont>
      <p:font typeface="Cormorant Garamond Bold" pitchFamily="2" charset="77"/>
      <p:regular r:id="rId35"/>
      <p:bold r:id="rId36"/>
    </p:embeddedFont>
    <p:embeddedFont>
      <p:font typeface="Playfair Display 1" pitchFamily="2" charset="77"/>
      <p:regular r:id="rId37"/>
    </p:embeddedFont>
    <p:embeddedFont>
      <p:font typeface="Playfair Display 1 Bold" pitchFamily="2" charset="77"/>
      <p:regular r:id="rId38"/>
      <p:bold r:id="rId39"/>
    </p:embeddedFont>
    <p:embeddedFont>
      <p:font typeface="Playfair Display 1 Italics" pitchFamily="2" charset="77"/>
      <p:regular r:id="rId40"/>
      <p:italic r:id="rId41"/>
    </p:embeddedFont>
    <p:embeddedFont>
      <p:font typeface="Playfair Display 2" pitchFamily="2" charset="77"/>
      <p:regular r:id="rId42"/>
    </p:embeddedFont>
    <p:embeddedFont>
      <p:font typeface="Playfair Display 2 Bold" pitchFamily="2" charset="77"/>
      <p:regular r:id="rId43"/>
      <p:bold r:id="rId44"/>
    </p:embeddedFont>
    <p:embeddedFont>
      <p:font typeface="Playfair Display 2 Bold Italics" pitchFamily="2" charset="77"/>
      <p:regular r:id="rId45"/>
      <p:bold r:id="rId46"/>
      <p:italic r:id="rId47"/>
      <p:boldItalic r:id="rId48"/>
    </p:embeddedFont>
    <p:embeddedFont>
      <p:font typeface="Public Sans Bold" pitchFamily="2" charset="77"/>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60" autoAdjust="0"/>
  </p:normalViewPr>
  <p:slideViewPr>
    <p:cSldViewPr>
      <p:cViewPr varScale="1">
        <p:scale>
          <a:sx n="79" d="100"/>
          <a:sy n="79" d="100"/>
        </p:scale>
        <p:origin x="55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63546" y="405687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13716604" y="8117205"/>
            <a:ext cx="3520878" cy="1740048"/>
          </a:xfrm>
          <a:custGeom>
            <a:avLst/>
            <a:gdLst/>
            <a:ahLst/>
            <a:cxnLst/>
            <a:rect l="l" t="t" r="r" b="b"/>
            <a:pathLst>
              <a:path w="3520878" h="1740048">
                <a:moveTo>
                  <a:pt x="0" y="0"/>
                </a:moveTo>
                <a:lnTo>
                  <a:pt x="3520878" y="0"/>
                </a:lnTo>
                <a:lnTo>
                  <a:pt x="3520878" y="1740048"/>
                </a:lnTo>
                <a:lnTo>
                  <a:pt x="0" y="1740048"/>
                </a:lnTo>
                <a:lnTo>
                  <a:pt x="0" y="0"/>
                </a:lnTo>
                <a:close/>
              </a:path>
            </a:pathLst>
          </a:custGeom>
          <a:blipFill>
            <a:blip r:embed="rId2"/>
            <a:stretch>
              <a:fillRect/>
            </a:stretch>
          </a:blipFill>
        </p:spPr>
        <p:txBody>
          <a:bodyPr/>
          <a:lstStyle/>
          <a:p>
            <a:endParaRPr lang="en-IN"/>
          </a:p>
        </p:txBody>
      </p:sp>
      <p:sp>
        <p:nvSpPr>
          <p:cNvPr id="4" name="Freeform 4"/>
          <p:cNvSpPr/>
          <p:nvPr/>
        </p:nvSpPr>
        <p:spPr>
          <a:xfrm>
            <a:off x="763546" y="-345697"/>
            <a:ext cx="16562803" cy="11298181"/>
          </a:xfrm>
          <a:custGeom>
            <a:avLst/>
            <a:gdLst/>
            <a:ahLst/>
            <a:cxnLst/>
            <a:rect l="l" t="t" r="r" b="b"/>
            <a:pathLst>
              <a:path w="16562803" h="11298181">
                <a:moveTo>
                  <a:pt x="0" y="0"/>
                </a:moveTo>
                <a:lnTo>
                  <a:pt x="16562803" y="0"/>
                </a:lnTo>
                <a:lnTo>
                  <a:pt x="16562803" y="11298180"/>
                </a:lnTo>
                <a:lnTo>
                  <a:pt x="0" y="11298180"/>
                </a:lnTo>
                <a:lnTo>
                  <a:pt x="0" y="0"/>
                </a:lnTo>
                <a:close/>
              </a:path>
            </a:pathLst>
          </a:custGeom>
          <a:blipFill>
            <a:blip r:embed="rId3">
              <a:alphaModFix amt="31000"/>
            </a:blip>
            <a:stretch>
              <a:fillRect r="-4143"/>
            </a:stretch>
          </a:blipFill>
        </p:spPr>
        <p:txBody>
          <a:bodyPr/>
          <a:lstStyle/>
          <a:p>
            <a:endParaRPr lang="en-IN"/>
          </a:p>
        </p:txBody>
      </p:sp>
      <p:sp>
        <p:nvSpPr>
          <p:cNvPr id="5" name="TextBox 5"/>
          <p:cNvSpPr txBox="1"/>
          <p:nvPr/>
        </p:nvSpPr>
        <p:spPr>
          <a:xfrm>
            <a:off x="1006882" y="4728792"/>
            <a:ext cx="16230600" cy="1305826"/>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CSP 571: DATA PREPARATION AND ANALYSIS</a:t>
            </a:r>
          </a:p>
          <a:p>
            <a:pPr algn="l">
              <a:lnSpc>
                <a:spcPts val="5200"/>
              </a:lnSpc>
              <a:spcBef>
                <a:spcPct val="0"/>
              </a:spcBef>
            </a:pPr>
            <a:endParaRPr lang="en-US" sz="3714" b="1" spc="843">
              <a:solidFill>
                <a:srgbClr val="2B2C30"/>
              </a:solidFill>
              <a:latin typeface="Public Sans Bold"/>
              <a:ea typeface="Public Sans Bold"/>
              <a:cs typeface="Public Sans Bold"/>
              <a:sym typeface="Public Sans Bold"/>
            </a:endParaRPr>
          </a:p>
        </p:txBody>
      </p:sp>
      <p:sp>
        <p:nvSpPr>
          <p:cNvPr id="6" name="TextBox 6"/>
          <p:cNvSpPr txBox="1"/>
          <p:nvPr/>
        </p:nvSpPr>
        <p:spPr>
          <a:xfrm>
            <a:off x="918016" y="1696648"/>
            <a:ext cx="16408332" cy="1670811"/>
          </a:xfrm>
          <a:prstGeom prst="rect">
            <a:avLst/>
          </a:prstGeom>
        </p:spPr>
        <p:txBody>
          <a:bodyPr lIns="0" tIns="0" rIns="0" bIns="0" rtlCol="0" anchor="t">
            <a:spAutoFit/>
          </a:bodyPr>
          <a:lstStyle/>
          <a:p>
            <a:pPr algn="l">
              <a:lnSpc>
                <a:spcPts val="6553"/>
              </a:lnSpc>
            </a:pPr>
            <a:r>
              <a:rPr lang="en-US" sz="5799" b="1" spc="28">
                <a:solidFill>
                  <a:srgbClr val="000000"/>
                </a:solidFill>
                <a:latin typeface="Playfair Display 1 Bold"/>
                <a:ea typeface="Playfair Display 1 Bold"/>
                <a:cs typeface="Playfair Display 1 Bold"/>
                <a:sym typeface="Playfair Display 1 Bold"/>
              </a:rPr>
              <a:t>Stock Market Analysis Deploying ML Pipelines: Predictive Modeling for NVIDIA </a:t>
            </a:r>
          </a:p>
        </p:txBody>
      </p:sp>
      <p:sp>
        <p:nvSpPr>
          <p:cNvPr id="7" name="TextBox 7"/>
          <p:cNvSpPr txBox="1"/>
          <p:nvPr/>
        </p:nvSpPr>
        <p:spPr>
          <a:xfrm>
            <a:off x="850974" y="7650418"/>
            <a:ext cx="8027869" cy="1693607"/>
          </a:xfrm>
          <a:prstGeom prst="rect">
            <a:avLst/>
          </a:prstGeom>
        </p:spPr>
        <p:txBody>
          <a:bodyPr lIns="0" tIns="0" rIns="0" bIns="0" rtlCol="0" anchor="t">
            <a:spAutoFit/>
          </a:bodyPr>
          <a:lstStyle/>
          <a:p>
            <a:pPr algn="l">
              <a:lnSpc>
                <a:spcPts val="4572"/>
              </a:lnSpc>
            </a:pPr>
            <a:r>
              <a:rPr lang="en-US" sz="3048" b="1">
                <a:solidFill>
                  <a:srgbClr val="2B2C30"/>
                </a:solidFill>
                <a:latin typeface="Playfair Display 1 Bold"/>
                <a:ea typeface="Playfair Display 1 Bold"/>
                <a:cs typeface="Playfair Display 1 Bold"/>
                <a:sym typeface="Playfair Display 1 Bold"/>
              </a:rPr>
              <a:t>Neha Nayak (A20583245), </a:t>
            </a:r>
          </a:p>
          <a:p>
            <a:pPr algn="l">
              <a:lnSpc>
                <a:spcPts val="4572"/>
              </a:lnSpc>
            </a:pPr>
            <a:r>
              <a:rPr lang="en-US" sz="3048" b="1">
                <a:solidFill>
                  <a:srgbClr val="2B2C30"/>
                </a:solidFill>
                <a:latin typeface="Playfair Display 1 Bold"/>
                <a:ea typeface="Playfair Display 1 Bold"/>
                <a:cs typeface="Playfair Display 1 Bold"/>
                <a:sym typeface="Playfair Display 1 Bold"/>
              </a:rPr>
              <a:t>Anusha Venkatesh (A20594323), </a:t>
            </a:r>
          </a:p>
          <a:p>
            <a:pPr algn="l">
              <a:lnSpc>
                <a:spcPts val="4572"/>
              </a:lnSpc>
            </a:pPr>
            <a:r>
              <a:rPr lang="en-US" sz="3048" b="1">
                <a:solidFill>
                  <a:srgbClr val="2B2C30"/>
                </a:solidFill>
                <a:latin typeface="Playfair Display 1 Bold"/>
                <a:ea typeface="Playfair Display 1 Bold"/>
                <a:cs typeface="Playfair Display 1 Bold"/>
                <a:sym typeface="Playfair Display 1 Bold"/>
              </a:rPr>
              <a:t>Shanika Kadidal Venkatesh (A20585446).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372017"/>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1028711" y="6397110"/>
            <a:ext cx="8793474" cy="3396283"/>
          </a:xfrm>
          <a:custGeom>
            <a:avLst/>
            <a:gdLst/>
            <a:ahLst/>
            <a:cxnLst/>
            <a:rect l="l" t="t" r="r" b="b"/>
            <a:pathLst>
              <a:path w="8793474" h="3396283">
                <a:moveTo>
                  <a:pt x="0" y="0"/>
                </a:moveTo>
                <a:lnTo>
                  <a:pt x="8793475" y="0"/>
                </a:lnTo>
                <a:lnTo>
                  <a:pt x="8793475" y="3396283"/>
                </a:lnTo>
                <a:lnTo>
                  <a:pt x="0" y="3396283"/>
                </a:lnTo>
                <a:lnTo>
                  <a:pt x="0" y="0"/>
                </a:lnTo>
                <a:close/>
              </a:path>
            </a:pathLst>
          </a:custGeom>
          <a:blipFill>
            <a:blip r:embed="rId2"/>
            <a:stretch>
              <a:fillRect t="-488" b="-488"/>
            </a:stretch>
          </a:blipFill>
        </p:spPr>
        <p:txBody>
          <a:bodyPr/>
          <a:lstStyle/>
          <a:p>
            <a:endParaRPr lang="en-IN"/>
          </a:p>
        </p:txBody>
      </p:sp>
      <p:sp>
        <p:nvSpPr>
          <p:cNvPr id="4" name="Freeform 4"/>
          <p:cNvSpPr/>
          <p:nvPr/>
        </p:nvSpPr>
        <p:spPr>
          <a:xfrm>
            <a:off x="10455077" y="1975444"/>
            <a:ext cx="6527219" cy="4178968"/>
          </a:xfrm>
          <a:custGeom>
            <a:avLst/>
            <a:gdLst/>
            <a:ahLst/>
            <a:cxnLst/>
            <a:rect l="l" t="t" r="r" b="b"/>
            <a:pathLst>
              <a:path w="6527219" h="4178968">
                <a:moveTo>
                  <a:pt x="0" y="0"/>
                </a:moveTo>
                <a:lnTo>
                  <a:pt x="6527219" y="0"/>
                </a:lnTo>
                <a:lnTo>
                  <a:pt x="6527219" y="4178968"/>
                </a:lnTo>
                <a:lnTo>
                  <a:pt x="0" y="4178968"/>
                </a:lnTo>
                <a:lnTo>
                  <a:pt x="0" y="0"/>
                </a:lnTo>
                <a:close/>
              </a:path>
            </a:pathLst>
          </a:custGeom>
          <a:blipFill>
            <a:blip r:embed="rId3"/>
            <a:stretch>
              <a:fillRect t="-13037"/>
            </a:stretch>
          </a:blipFill>
        </p:spPr>
        <p:txBody>
          <a:bodyPr/>
          <a:lstStyle/>
          <a:p>
            <a:endParaRPr lang="en-IN"/>
          </a:p>
        </p:txBody>
      </p:sp>
      <p:sp>
        <p:nvSpPr>
          <p:cNvPr id="5" name="TextBox 5"/>
          <p:cNvSpPr txBox="1"/>
          <p:nvPr/>
        </p:nvSpPr>
        <p:spPr>
          <a:xfrm>
            <a:off x="1006882" y="387126"/>
            <a:ext cx="16230600" cy="606425"/>
          </a:xfrm>
          <a:prstGeom prst="rect">
            <a:avLst/>
          </a:prstGeom>
        </p:spPr>
        <p:txBody>
          <a:bodyPr lIns="0" tIns="0" rIns="0" bIns="0" rtlCol="0" anchor="t">
            <a:spAutoFit/>
          </a:bodyPr>
          <a:lstStyle/>
          <a:p>
            <a:pPr algn="l">
              <a:lnSpc>
                <a:spcPts val="4899"/>
              </a:lnSpc>
              <a:spcBef>
                <a:spcPct val="0"/>
              </a:spcBef>
            </a:pPr>
            <a:r>
              <a:rPr lang="en-US" sz="3499" b="1" spc="794">
                <a:solidFill>
                  <a:srgbClr val="2B2C30"/>
                </a:solidFill>
                <a:latin typeface="Public Sans Bold"/>
                <a:ea typeface="Public Sans Bold"/>
                <a:cs typeface="Public Sans Bold"/>
                <a:sym typeface="Public Sans Bold"/>
              </a:rPr>
              <a:t>DATA SOURCE &amp; PREPROCESSING</a:t>
            </a:r>
          </a:p>
        </p:txBody>
      </p:sp>
      <p:sp>
        <p:nvSpPr>
          <p:cNvPr id="6" name="TextBox 6"/>
          <p:cNvSpPr txBox="1"/>
          <p:nvPr/>
        </p:nvSpPr>
        <p:spPr>
          <a:xfrm>
            <a:off x="1028700" y="1797364"/>
            <a:ext cx="8793486" cy="415099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layfair Display 2"/>
                <a:ea typeface="Playfair Display 2"/>
                <a:cs typeface="Playfair Display 2"/>
                <a:sym typeface="Playfair Display 2"/>
              </a:rPr>
              <a:t>Data Source: 6442 historical stock entries for NVIDIA (NVDA) from 1999–2024, sourced from Kaggle: https://www.kaggle.com/datasets/prajwaldongre/nvidia-corp-share-price-2000-2024</a:t>
            </a:r>
          </a:p>
          <a:p>
            <a:pPr marL="604519" lvl="1" indent="-302260" algn="l">
              <a:lnSpc>
                <a:spcPts val="4199"/>
              </a:lnSpc>
              <a:buFont typeface="Arial"/>
              <a:buChar char="•"/>
            </a:pPr>
            <a:r>
              <a:rPr lang="en-US" sz="2799">
                <a:solidFill>
                  <a:srgbClr val="2B2C30"/>
                </a:solidFill>
                <a:latin typeface="Playfair Display 2"/>
                <a:ea typeface="Playfair Display 2"/>
                <a:cs typeface="Playfair Display 2"/>
                <a:sym typeface="Playfair Display 2"/>
              </a:rPr>
              <a:t>Variables included: Open, High, Low, Close, Volume, Dividends, and Stock Splits.</a:t>
            </a:r>
          </a:p>
          <a:p>
            <a:pPr algn="l">
              <a:lnSpc>
                <a:spcPts val="4199"/>
              </a:lnSpc>
            </a:pPr>
            <a:endParaRPr lang="en-US" sz="2799">
              <a:solidFill>
                <a:srgbClr val="2B2C30"/>
              </a:solidFill>
              <a:latin typeface="Playfair Display 2"/>
              <a:ea typeface="Playfair Display 2"/>
              <a:cs typeface="Playfair Display 2"/>
              <a:sym typeface="Playfair Display 2"/>
            </a:endParaRPr>
          </a:p>
        </p:txBody>
      </p:sp>
      <p:sp>
        <p:nvSpPr>
          <p:cNvPr id="7" name="TextBox 7"/>
          <p:cNvSpPr txBox="1"/>
          <p:nvPr/>
        </p:nvSpPr>
        <p:spPr>
          <a:xfrm>
            <a:off x="10455077" y="6764012"/>
            <a:ext cx="7403958" cy="2650271"/>
          </a:xfrm>
          <a:prstGeom prst="rect">
            <a:avLst/>
          </a:prstGeom>
        </p:spPr>
        <p:txBody>
          <a:bodyPr lIns="0" tIns="0" rIns="0" bIns="0" rtlCol="0" anchor="t">
            <a:spAutoFit/>
          </a:bodyPr>
          <a:lstStyle/>
          <a:p>
            <a:pPr marL="630776" lvl="1" indent="-315388" algn="l">
              <a:lnSpc>
                <a:spcPts val="3096"/>
              </a:lnSpc>
              <a:buFont typeface="Arial"/>
              <a:buChar char="•"/>
            </a:pPr>
            <a:r>
              <a:rPr lang="en-US" sz="2921">
                <a:solidFill>
                  <a:srgbClr val="2B2C30"/>
                </a:solidFill>
                <a:latin typeface="Playfair Display 2"/>
                <a:ea typeface="Playfair Display 2"/>
                <a:cs typeface="Playfair Display 2"/>
                <a:sym typeface="Playfair Display 2"/>
              </a:rPr>
              <a:t>PREPROCESSING STEPS: </a:t>
            </a:r>
          </a:p>
          <a:p>
            <a:pPr algn="l">
              <a:lnSpc>
                <a:spcPts val="3096"/>
              </a:lnSpc>
            </a:pPr>
            <a:endParaRPr lang="en-US" sz="2921">
              <a:solidFill>
                <a:srgbClr val="2B2C30"/>
              </a:solidFill>
              <a:latin typeface="Playfair Display 2"/>
              <a:ea typeface="Playfair Display 2"/>
              <a:cs typeface="Playfair Display 2"/>
              <a:sym typeface="Playfair Display 2"/>
            </a:endParaRPr>
          </a:p>
          <a:p>
            <a:pPr marL="653303" lvl="1" indent="-326652" algn="just">
              <a:lnSpc>
                <a:spcPts val="3812"/>
              </a:lnSpc>
              <a:buAutoNum type="arabicPeriod"/>
            </a:pPr>
            <a:r>
              <a:rPr lang="en-US" sz="3025">
                <a:solidFill>
                  <a:srgbClr val="2B2C30"/>
                </a:solidFill>
                <a:latin typeface="Playfair Display 2"/>
                <a:ea typeface="Playfair Display 2"/>
                <a:cs typeface="Playfair Display 2"/>
                <a:sym typeface="Playfair Display 2"/>
              </a:rPr>
              <a:t>Verified absence of missing values.</a:t>
            </a:r>
          </a:p>
          <a:p>
            <a:pPr marL="653303" lvl="1" indent="-326652" algn="just">
              <a:lnSpc>
                <a:spcPts val="3812"/>
              </a:lnSpc>
              <a:buAutoNum type="arabicPeriod"/>
            </a:pPr>
            <a:r>
              <a:rPr lang="en-US" sz="3025">
                <a:solidFill>
                  <a:srgbClr val="2B2C30"/>
                </a:solidFill>
                <a:latin typeface="Playfair Display 2"/>
                <a:ea typeface="Playfair Display 2"/>
                <a:cs typeface="Playfair Display 2"/>
                <a:sym typeface="Playfair Display 2"/>
              </a:rPr>
              <a:t>Removed outliers using the Interquartile Range (IQR) method to ensure clean data for model training.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372017"/>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8318397" y="2955323"/>
            <a:ext cx="8919086" cy="5537378"/>
          </a:xfrm>
          <a:custGeom>
            <a:avLst/>
            <a:gdLst/>
            <a:ahLst/>
            <a:cxnLst/>
            <a:rect l="l" t="t" r="r" b="b"/>
            <a:pathLst>
              <a:path w="8919086" h="5537378">
                <a:moveTo>
                  <a:pt x="0" y="0"/>
                </a:moveTo>
                <a:lnTo>
                  <a:pt x="8919085" y="0"/>
                </a:lnTo>
                <a:lnTo>
                  <a:pt x="8919085" y="5537377"/>
                </a:lnTo>
                <a:lnTo>
                  <a:pt x="0" y="5537377"/>
                </a:lnTo>
                <a:lnTo>
                  <a:pt x="0" y="0"/>
                </a:lnTo>
                <a:close/>
              </a:path>
            </a:pathLst>
          </a:custGeom>
          <a:blipFill>
            <a:blip r:embed="rId2"/>
            <a:stretch>
              <a:fillRect/>
            </a:stretch>
          </a:blipFill>
        </p:spPr>
        <p:txBody>
          <a:bodyPr/>
          <a:lstStyle/>
          <a:p>
            <a:endParaRPr lang="en-IN"/>
          </a:p>
        </p:txBody>
      </p:sp>
      <p:sp>
        <p:nvSpPr>
          <p:cNvPr id="4" name="Freeform 4"/>
          <p:cNvSpPr/>
          <p:nvPr/>
        </p:nvSpPr>
        <p:spPr>
          <a:xfrm>
            <a:off x="745915" y="7000188"/>
            <a:ext cx="7225927" cy="2258112"/>
          </a:xfrm>
          <a:custGeom>
            <a:avLst/>
            <a:gdLst/>
            <a:ahLst/>
            <a:cxnLst/>
            <a:rect l="l" t="t" r="r" b="b"/>
            <a:pathLst>
              <a:path w="7225927" h="2258112">
                <a:moveTo>
                  <a:pt x="0" y="0"/>
                </a:moveTo>
                <a:lnTo>
                  <a:pt x="7225927" y="0"/>
                </a:lnTo>
                <a:lnTo>
                  <a:pt x="7225927" y="2258112"/>
                </a:lnTo>
                <a:lnTo>
                  <a:pt x="0" y="2258112"/>
                </a:lnTo>
                <a:lnTo>
                  <a:pt x="0" y="0"/>
                </a:lnTo>
                <a:close/>
              </a:path>
            </a:pathLst>
          </a:custGeom>
          <a:blipFill>
            <a:blip r:embed="rId3"/>
            <a:stretch>
              <a:fillRect r="-4500"/>
            </a:stretch>
          </a:blipFill>
        </p:spPr>
        <p:txBody>
          <a:bodyPr/>
          <a:lstStyle/>
          <a:p>
            <a:endParaRPr lang="en-IN"/>
          </a:p>
        </p:txBody>
      </p:sp>
      <p:sp>
        <p:nvSpPr>
          <p:cNvPr id="5" name="TextBox 5"/>
          <p:cNvSpPr txBox="1"/>
          <p:nvPr/>
        </p:nvSpPr>
        <p:spPr>
          <a:xfrm>
            <a:off x="1006882" y="387126"/>
            <a:ext cx="16230600" cy="1225550"/>
          </a:xfrm>
          <a:prstGeom prst="rect">
            <a:avLst/>
          </a:prstGeom>
        </p:spPr>
        <p:txBody>
          <a:bodyPr lIns="0" tIns="0" rIns="0" bIns="0" rtlCol="0" anchor="t">
            <a:spAutoFit/>
          </a:bodyPr>
          <a:lstStyle/>
          <a:p>
            <a:pPr algn="l">
              <a:lnSpc>
                <a:spcPts val="4899"/>
              </a:lnSpc>
            </a:pPr>
            <a:r>
              <a:rPr lang="en-US" sz="3499" b="1" spc="794">
                <a:solidFill>
                  <a:srgbClr val="2B2C30"/>
                </a:solidFill>
                <a:latin typeface="Public Sans Bold"/>
                <a:ea typeface="Public Sans Bold"/>
                <a:cs typeface="Public Sans Bold"/>
                <a:sym typeface="Public Sans Bold"/>
              </a:rPr>
              <a:t>FEATURE ENGINEERING</a:t>
            </a:r>
          </a:p>
          <a:p>
            <a:pPr algn="l">
              <a:lnSpc>
                <a:spcPts val="4899"/>
              </a:lnSpc>
              <a:spcBef>
                <a:spcPct val="0"/>
              </a:spcBef>
            </a:pPr>
            <a:endParaRPr lang="en-US" sz="3499" b="1" spc="794">
              <a:solidFill>
                <a:srgbClr val="2B2C30"/>
              </a:solidFill>
              <a:latin typeface="Public Sans Bold"/>
              <a:ea typeface="Public Sans Bold"/>
              <a:cs typeface="Public Sans Bold"/>
              <a:sym typeface="Public Sans Bold"/>
            </a:endParaRPr>
          </a:p>
        </p:txBody>
      </p:sp>
      <p:sp>
        <p:nvSpPr>
          <p:cNvPr id="6" name="TextBox 6"/>
          <p:cNvSpPr txBox="1"/>
          <p:nvPr/>
        </p:nvSpPr>
        <p:spPr>
          <a:xfrm>
            <a:off x="347482" y="1973091"/>
            <a:ext cx="7399039" cy="4373753"/>
          </a:xfrm>
          <a:prstGeom prst="rect">
            <a:avLst/>
          </a:prstGeom>
        </p:spPr>
        <p:txBody>
          <a:bodyPr lIns="0" tIns="0" rIns="0" bIns="0" rtlCol="0" anchor="t">
            <a:spAutoFit/>
          </a:bodyPr>
          <a:lstStyle/>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MA20 (20-day Moving Average): Helps identify overall trend by smoothing short-term price movements.</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RSI (14-day Relative Strength Index): Captures momentum and overbought/oversold zones.</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Bollinger Bands: Reflect volatility and potential reversal signals.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372017"/>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82" y="2721726"/>
            <a:ext cx="16495070" cy="6031103"/>
          </a:xfrm>
          <a:prstGeom prst="rect">
            <a:avLst/>
          </a:prstGeom>
        </p:spPr>
        <p:txBody>
          <a:bodyPr lIns="0" tIns="0" rIns="0" bIns="0" rtlCol="0" anchor="t">
            <a:spAutoFit/>
          </a:bodyPr>
          <a:lstStyle/>
          <a:p>
            <a:pPr algn="l">
              <a:lnSpc>
                <a:spcPts val="4395"/>
              </a:lnSpc>
            </a:pPr>
            <a:r>
              <a:rPr lang="en-US" sz="2799" spc="8">
                <a:solidFill>
                  <a:srgbClr val="2B2C30"/>
                </a:solidFill>
                <a:latin typeface="Playfair Display 2"/>
                <a:ea typeface="Playfair Display 2"/>
                <a:cs typeface="Playfair Display 2"/>
                <a:sym typeface="Playfair Display 2"/>
              </a:rPr>
              <a:t>The dataset under analysis comprises 6,442 daily records of NVIDIA's stock prices over a 25-year period (1999–2024). A comprehensive statistical summary of the Close price reveals the following:</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Mean Close Price: $1.13</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Standard Deviation (SD): 1.84</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Range: $0.031 (min) – $10.02 (max)</a:t>
            </a:r>
          </a:p>
          <a:p>
            <a:pPr algn="l">
              <a:lnSpc>
                <a:spcPts val="4395"/>
              </a:lnSpc>
            </a:pPr>
            <a:endParaRPr lang="en-US" sz="2799" spc="8">
              <a:solidFill>
                <a:srgbClr val="2B2C30"/>
              </a:solidFill>
              <a:latin typeface="Playfair Display 2"/>
              <a:ea typeface="Playfair Display 2"/>
              <a:cs typeface="Playfair Display 2"/>
              <a:sym typeface="Playfair Display 2"/>
            </a:endParaRPr>
          </a:p>
          <a:p>
            <a:pPr algn="l">
              <a:lnSpc>
                <a:spcPts val="4395"/>
              </a:lnSpc>
            </a:pPr>
            <a:r>
              <a:rPr lang="en-US" sz="2799" spc="8">
                <a:solidFill>
                  <a:srgbClr val="2B2C30"/>
                </a:solidFill>
                <a:latin typeface="Playfair Display 2"/>
                <a:ea typeface="Playfair Display 2"/>
                <a:cs typeface="Playfair Display 2"/>
                <a:sym typeface="Playfair Display 2"/>
              </a:rPr>
              <a:t>These values indicate substantial variability in stock prices, reflecting the company's growth trajectory and sensitivity to market events. The standard deviation of 1.84, being larger than the mean, suggests a wide spread of price values, with notable dispersion caused by periods of rapid appreciation.</a:t>
            </a:r>
          </a:p>
          <a:p>
            <a:pPr algn="l">
              <a:lnSpc>
                <a:spcPts val="4395"/>
              </a:lnSpc>
            </a:pPr>
            <a:endParaRPr lang="en-US" sz="2799" spc="8">
              <a:solidFill>
                <a:srgbClr val="2B2C30"/>
              </a:solidFill>
              <a:latin typeface="Playfair Display 2"/>
              <a:ea typeface="Playfair Display 2"/>
              <a:cs typeface="Playfair Display 2"/>
              <a:sym typeface="Playfair Display 2"/>
            </a:endParaRPr>
          </a:p>
          <a:p>
            <a:pPr algn="l">
              <a:lnSpc>
                <a:spcPts val="4395"/>
              </a:lnSpc>
            </a:pPr>
            <a:endParaRPr lang="en-US" sz="2799" spc="8">
              <a:solidFill>
                <a:srgbClr val="2B2C30"/>
              </a:solidFill>
              <a:latin typeface="Playfair Display 2"/>
              <a:ea typeface="Playfair Display 2"/>
              <a:cs typeface="Playfair Display 2"/>
              <a:sym typeface="Playfair Display 2"/>
            </a:endParaRPr>
          </a:p>
        </p:txBody>
      </p:sp>
      <p:sp>
        <p:nvSpPr>
          <p:cNvPr id="4" name="Freeform 4"/>
          <p:cNvSpPr/>
          <p:nvPr/>
        </p:nvSpPr>
        <p:spPr>
          <a:xfrm>
            <a:off x="8012007" y="4188086"/>
            <a:ext cx="9225476" cy="1186133"/>
          </a:xfrm>
          <a:custGeom>
            <a:avLst/>
            <a:gdLst/>
            <a:ahLst/>
            <a:cxnLst/>
            <a:rect l="l" t="t" r="r" b="b"/>
            <a:pathLst>
              <a:path w="9225476" h="1186133">
                <a:moveTo>
                  <a:pt x="0" y="0"/>
                </a:moveTo>
                <a:lnTo>
                  <a:pt x="9225475" y="0"/>
                </a:lnTo>
                <a:lnTo>
                  <a:pt x="9225475" y="1186132"/>
                </a:lnTo>
                <a:lnTo>
                  <a:pt x="0" y="1186132"/>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006882" y="387126"/>
            <a:ext cx="16230600" cy="606425"/>
          </a:xfrm>
          <a:prstGeom prst="rect">
            <a:avLst/>
          </a:prstGeom>
        </p:spPr>
        <p:txBody>
          <a:bodyPr lIns="0" tIns="0" rIns="0" bIns="0" rtlCol="0" anchor="t">
            <a:spAutoFit/>
          </a:bodyPr>
          <a:lstStyle/>
          <a:p>
            <a:pPr algn="l">
              <a:lnSpc>
                <a:spcPts val="4899"/>
              </a:lnSpc>
              <a:spcBef>
                <a:spcPct val="0"/>
              </a:spcBef>
            </a:pPr>
            <a:r>
              <a:rPr lang="en-US" sz="3499" b="1" spc="794">
                <a:solidFill>
                  <a:srgbClr val="2B2C30"/>
                </a:solidFill>
                <a:latin typeface="Public Sans Bold"/>
                <a:ea typeface="Public Sans Bold"/>
                <a:cs typeface="Public Sans Bold"/>
                <a:sym typeface="Public Sans Bold"/>
              </a:rPr>
              <a:t>EXPLORATORY DATA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760264" y="1028700"/>
            <a:ext cx="7383736" cy="5498190"/>
          </a:xfrm>
          <a:custGeom>
            <a:avLst/>
            <a:gdLst/>
            <a:ahLst/>
            <a:cxnLst/>
            <a:rect l="l" t="t" r="r" b="b"/>
            <a:pathLst>
              <a:path w="7383736" h="5498190">
                <a:moveTo>
                  <a:pt x="0" y="0"/>
                </a:moveTo>
                <a:lnTo>
                  <a:pt x="7383736" y="0"/>
                </a:lnTo>
                <a:lnTo>
                  <a:pt x="7383736" y="5498190"/>
                </a:lnTo>
                <a:lnTo>
                  <a:pt x="0" y="549819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20584" y="7304786"/>
            <a:ext cx="16516899" cy="3821303"/>
          </a:xfrm>
          <a:prstGeom prst="rect">
            <a:avLst/>
          </a:prstGeom>
        </p:spPr>
        <p:txBody>
          <a:bodyPr lIns="0" tIns="0" rIns="0" bIns="0" rtlCol="0" anchor="t">
            <a:spAutoFit/>
          </a:bodyPr>
          <a:lstStyle/>
          <a:p>
            <a:pPr algn="l">
              <a:lnSpc>
                <a:spcPts val="4395"/>
              </a:lnSpc>
            </a:pPr>
            <a:r>
              <a:rPr lang="en-US" sz="2799" spc="8">
                <a:solidFill>
                  <a:srgbClr val="2B2C30"/>
                </a:solidFill>
                <a:latin typeface="Playfair Display 2"/>
                <a:ea typeface="Playfair Display 2"/>
                <a:cs typeface="Playfair Display 2"/>
                <a:sym typeface="Playfair Display 2"/>
              </a:rPr>
              <a:t>A time series line plot of the Close price further validates a long-term upward trend, punctuated by short-term volatility. Key fluctuations correspond to historical events such as:</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The 2008 global financial crisis, which caused a temporary dip.</a:t>
            </a:r>
          </a:p>
          <a:p>
            <a:pPr marL="604519" lvl="1" indent="-302260" algn="l">
              <a:lnSpc>
                <a:spcPts val="4395"/>
              </a:lnSpc>
              <a:buFont typeface="Arial"/>
              <a:buChar char="•"/>
            </a:pPr>
            <a:r>
              <a:rPr lang="en-US" sz="2799" spc="8">
                <a:solidFill>
                  <a:srgbClr val="2B2C30"/>
                </a:solidFill>
                <a:latin typeface="Playfair Display 2"/>
                <a:ea typeface="Playfair Display 2"/>
                <a:cs typeface="Playfair Display 2"/>
                <a:sym typeface="Playfair Display 2"/>
              </a:rPr>
              <a:t>The 2016–2020 period, reflecting NVIDIA's acceleration in the AI and GPU sectors, leading to a surge in price levels.</a:t>
            </a:r>
          </a:p>
          <a:p>
            <a:pPr algn="l">
              <a:lnSpc>
                <a:spcPts val="4395"/>
              </a:lnSpc>
            </a:pPr>
            <a:endParaRPr lang="en-US" sz="2799" spc="8">
              <a:solidFill>
                <a:srgbClr val="2B2C30"/>
              </a:solidFill>
              <a:latin typeface="Playfair Display 2"/>
              <a:ea typeface="Playfair Display 2"/>
              <a:cs typeface="Playfair Display 2"/>
              <a:sym typeface="Playfair Display 2"/>
            </a:endParaRPr>
          </a:p>
          <a:p>
            <a:pPr algn="l">
              <a:lnSpc>
                <a:spcPts val="4395"/>
              </a:lnSpc>
            </a:pPr>
            <a:endParaRPr lang="en-US" sz="2799" spc="8">
              <a:solidFill>
                <a:srgbClr val="2B2C30"/>
              </a:solidFill>
              <a:latin typeface="Playfair Display 2"/>
              <a:ea typeface="Playfair Display 2"/>
              <a:cs typeface="Playfair Display 2"/>
              <a:sym typeface="Playfair Display 2"/>
            </a:endParaRPr>
          </a:p>
        </p:txBody>
      </p:sp>
      <p:sp>
        <p:nvSpPr>
          <p:cNvPr id="4" name="TextBox 4"/>
          <p:cNvSpPr txBox="1"/>
          <p:nvPr/>
        </p:nvSpPr>
        <p:spPr>
          <a:xfrm>
            <a:off x="9775854" y="1940459"/>
            <a:ext cx="7808105" cy="3694760"/>
          </a:xfrm>
          <a:prstGeom prst="rect">
            <a:avLst/>
          </a:prstGeom>
        </p:spPr>
        <p:txBody>
          <a:bodyPr lIns="0" tIns="0" rIns="0" bIns="0" rtlCol="0" anchor="t">
            <a:spAutoFit/>
          </a:bodyPr>
          <a:lstStyle/>
          <a:p>
            <a:pPr algn="l">
              <a:lnSpc>
                <a:spcPts val="4235"/>
              </a:lnSpc>
            </a:pPr>
            <a:r>
              <a:rPr lang="en-US" sz="2698" spc="8">
                <a:solidFill>
                  <a:srgbClr val="2B2C30"/>
                </a:solidFill>
                <a:latin typeface="Playfair Display 2"/>
                <a:ea typeface="Playfair Display 2"/>
                <a:cs typeface="Playfair Display 2"/>
                <a:sym typeface="Playfair Display 2"/>
              </a:rPr>
              <a:t>The distribution of Close prices is notably right-skewed, as confirmed by the histogram. This implies that while most prices are concentrated on the lower end of the spectrum, there are occasional extreme high values—typically associated with tech rallies and significant company performance milestones.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720584" y="673372"/>
            <a:ext cx="8715521" cy="5185735"/>
          </a:xfrm>
          <a:custGeom>
            <a:avLst/>
            <a:gdLst/>
            <a:ahLst/>
            <a:cxnLst/>
            <a:rect l="l" t="t" r="r" b="b"/>
            <a:pathLst>
              <a:path w="8715521" h="5185735">
                <a:moveTo>
                  <a:pt x="0" y="0"/>
                </a:moveTo>
                <a:lnTo>
                  <a:pt x="8715520" y="0"/>
                </a:lnTo>
                <a:lnTo>
                  <a:pt x="8715520" y="5185735"/>
                </a:lnTo>
                <a:lnTo>
                  <a:pt x="0" y="5185735"/>
                </a:lnTo>
                <a:lnTo>
                  <a:pt x="0" y="0"/>
                </a:lnTo>
                <a:close/>
              </a:path>
            </a:pathLst>
          </a:custGeom>
          <a:blipFill>
            <a:blip r:embed="rId2"/>
            <a:stretch>
              <a:fillRect/>
            </a:stretch>
          </a:blipFill>
        </p:spPr>
        <p:txBody>
          <a:bodyPr/>
          <a:lstStyle/>
          <a:p>
            <a:endParaRPr lang="en-IN"/>
          </a:p>
        </p:txBody>
      </p:sp>
      <p:sp>
        <p:nvSpPr>
          <p:cNvPr id="3" name="Freeform 3"/>
          <p:cNvSpPr/>
          <p:nvPr/>
        </p:nvSpPr>
        <p:spPr>
          <a:xfrm>
            <a:off x="10273304" y="673372"/>
            <a:ext cx="7189850" cy="5278098"/>
          </a:xfrm>
          <a:custGeom>
            <a:avLst/>
            <a:gdLst/>
            <a:ahLst/>
            <a:cxnLst/>
            <a:rect l="l" t="t" r="r" b="b"/>
            <a:pathLst>
              <a:path w="7189850" h="5278098">
                <a:moveTo>
                  <a:pt x="0" y="0"/>
                </a:moveTo>
                <a:lnTo>
                  <a:pt x="7189850" y="0"/>
                </a:lnTo>
                <a:lnTo>
                  <a:pt x="7189850" y="5278098"/>
                </a:lnTo>
                <a:lnTo>
                  <a:pt x="0" y="527809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42401" y="6092930"/>
            <a:ext cx="16516899" cy="4926203"/>
          </a:xfrm>
          <a:prstGeom prst="rect">
            <a:avLst/>
          </a:prstGeom>
        </p:spPr>
        <p:txBody>
          <a:bodyPr lIns="0" tIns="0" rIns="0" bIns="0" rtlCol="0" anchor="t">
            <a:spAutoFit/>
          </a:bodyPr>
          <a:lstStyle/>
          <a:p>
            <a:pPr algn="l">
              <a:lnSpc>
                <a:spcPts val="4395"/>
              </a:lnSpc>
            </a:pPr>
            <a:r>
              <a:rPr lang="en-US" sz="2799" spc="8">
                <a:solidFill>
                  <a:srgbClr val="2B2C30"/>
                </a:solidFill>
                <a:latin typeface="Playfair Display 2"/>
                <a:ea typeface="Playfair Display 2"/>
                <a:cs typeface="Playfair Display 2"/>
                <a:sym typeface="Playfair Display 2"/>
              </a:rPr>
              <a:t>LEFT:</a:t>
            </a:r>
            <a:r>
              <a:rPr lang="en-US" sz="2799" b="1" spc="8">
                <a:solidFill>
                  <a:srgbClr val="2B2C30"/>
                </a:solidFill>
                <a:latin typeface="Playfair Display 2 Bold"/>
                <a:ea typeface="Playfair Display 2 Bold"/>
                <a:cs typeface="Playfair Display 2 Bold"/>
                <a:sym typeface="Playfair Display 2 Bold"/>
              </a:rPr>
              <a:t>  VOLUME ANALYSIS</a:t>
            </a:r>
          </a:p>
          <a:p>
            <a:pPr algn="l">
              <a:lnSpc>
                <a:spcPts val="4395"/>
              </a:lnSpc>
            </a:pPr>
            <a:r>
              <a:rPr lang="en-US" sz="2799" spc="8">
                <a:solidFill>
                  <a:srgbClr val="2B2C30"/>
                </a:solidFill>
                <a:latin typeface="Playfair Display 2"/>
                <a:ea typeface="Playfair Display 2"/>
                <a:cs typeface="Playfair Display 2"/>
                <a:sym typeface="Playfair Display 2"/>
              </a:rPr>
              <a:t>Scatter plots of Volume against Close prices suggested moderate correlation; periods of increased trading activity often coincided with higher price volatility.</a:t>
            </a:r>
          </a:p>
          <a:p>
            <a:pPr algn="l">
              <a:lnSpc>
                <a:spcPts val="4395"/>
              </a:lnSpc>
            </a:pPr>
            <a:endParaRPr lang="en-US" sz="2799" spc="8">
              <a:solidFill>
                <a:srgbClr val="2B2C30"/>
              </a:solidFill>
              <a:latin typeface="Playfair Display 2"/>
              <a:ea typeface="Playfair Display 2"/>
              <a:cs typeface="Playfair Display 2"/>
              <a:sym typeface="Playfair Display 2"/>
            </a:endParaRPr>
          </a:p>
          <a:p>
            <a:pPr algn="l">
              <a:lnSpc>
                <a:spcPts val="4395"/>
              </a:lnSpc>
            </a:pPr>
            <a:r>
              <a:rPr lang="en-US" sz="2799" spc="8">
                <a:solidFill>
                  <a:srgbClr val="2B2C30"/>
                </a:solidFill>
                <a:latin typeface="Playfair Display 2"/>
                <a:ea typeface="Playfair Display 2"/>
                <a:cs typeface="Playfair Display 2"/>
                <a:sym typeface="Playfair Display 2"/>
              </a:rPr>
              <a:t>RIGHT: </a:t>
            </a:r>
            <a:r>
              <a:rPr lang="en-US" sz="2799" b="1" spc="8">
                <a:solidFill>
                  <a:srgbClr val="2B2C30"/>
                </a:solidFill>
                <a:latin typeface="Playfair Display 2 Bold"/>
                <a:ea typeface="Playfair Display 2 Bold"/>
                <a:cs typeface="Playfair Display 2 Bold"/>
                <a:sym typeface="Playfair Display 2 Bold"/>
              </a:rPr>
              <a:t> SEASONALITY ANALYSIS</a:t>
            </a:r>
          </a:p>
          <a:p>
            <a:pPr algn="l">
              <a:lnSpc>
                <a:spcPts val="4395"/>
              </a:lnSpc>
            </a:pPr>
            <a:r>
              <a:rPr lang="en-US" sz="2799" spc="8">
                <a:solidFill>
                  <a:srgbClr val="2B2C30"/>
                </a:solidFill>
                <a:latin typeface="Playfair Display 2"/>
                <a:ea typeface="Playfair Display 2"/>
                <a:cs typeface="Playfair Display 2"/>
                <a:sym typeface="Playfair Display 2"/>
              </a:rPr>
              <a:t>Monthly aggregation revealed subtle seasonal patterns, with certain months exhibiting slightly higher average Close prices, potentially linked to earnings announcements or broader market cycles.</a:t>
            </a:r>
          </a:p>
          <a:p>
            <a:pPr algn="l">
              <a:lnSpc>
                <a:spcPts val="4395"/>
              </a:lnSpc>
            </a:pPr>
            <a:endParaRPr lang="en-US" sz="2799" spc="8">
              <a:solidFill>
                <a:srgbClr val="2B2C30"/>
              </a:solidFill>
              <a:latin typeface="Playfair Display 2"/>
              <a:ea typeface="Playfair Display 2"/>
              <a:cs typeface="Playfair Display 2"/>
              <a:sym typeface="Playfair Display 2"/>
            </a:endParaRPr>
          </a:p>
          <a:p>
            <a:pPr algn="l">
              <a:lnSpc>
                <a:spcPts val="4395"/>
              </a:lnSpc>
            </a:pPr>
            <a:endParaRPr lang="en-US" sz="2799" spc="8">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1372017"/>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603425" y="1691513"/>
            <a:ext cx="17257812" cy="8052560"/>
          </a:xfrm>
          <a:prstGeom prst="rect">
            <a:avLst/>
          </a:prstGeom>
        </p:spPr>
        <p:txBody>
          <a:bodyPr lIns="0" tIns="0" rIns="0" bIns="0" rtlCol="0" anchor="t">
            <a:spAutoFit/>
          </a:bodyPr>
          <a:lstStyle/>
          <a:p>
            <a:pPr algn="l">
              <a:lnSpc>
                <a:spcPts val="4005"/>
              </a:lnSpc>
            </a:pPr>
            <a:r>
              <a:rPr lang="en-US" sz="2551" spc="7">
                <a:solidFill>
                  <a:srgbClr val="2B2C30"/>
                </a:solidFill>
                <a:latin typeface="Playfair Display 2"/>
                <a:ea typeface="Playfair Display 2"/>
                <a:cs typeface="Playfair Display 2"/>
                <a:sym typeface="Playfair Display 2"/>
              </a:rPr>
              <a:t>To enhance model performance and ensure robustness, the dataset underwent outlier detection and feature scaling.</a:t>
            </a:r>
          </a:p>
          <a:p>
            <a:pPr algn="l">
              <a:lnSpc>
                <a:spcPts val="4005"/>
              </a:lnSpc>
            </a:pPr>
            <a:endParaRPr lang="en-US" sz="2551" spc="7">
              <a:solidFill>
                <a:srgbClr val="2B2C30"/>
              </a:solidFill>
              <a:latin typeface="Playfair Display 2"/>
              <a:ea typeface="Playfair Display 2"/>
              <a:cs typeface="Playfair Display 2"/>
              <a:sym typeface="Playfair Display 2"/>
            </a:endParaRPr>
          </a:p>
          <a:p>
            <a:pPr algn="l">
              <a:lnSpc>
                <a:spcPts val="4005"/>
              </a:lnSpc>
            </a:pPr>
            <a:r>
              <a:rPr lang="en-US" sz="2551" spc="7">
                <a:solidFill>
                  <a:srgbClr val="2B2C30"/>
                </a:solidFill>
                <a:latin typeface="Playfair Display 2"/>
                <a:ea typeface="Playfair Display 2"/>
                <a:cs typeface="Playfair Display 2"/>
                <a:sym typeface="Playfair Display 2"/>
              </a:rPr>
              <a:t>Outlier Handling:</a:t>
            </a:r>
          </a:p>
          <a:p>
            <a:pPr marL="550848" lvl="1" indent="-275424" algn="l">
              <a:lnSpc>
                <a:spcPts val="4005"/>
              </a:lnSpc>
              <a:buFont typeface="Arial"/>
              <a:buChar char="•"/>
            </a:pPr>
            <a:r>
              <a:rPr lang="en-US" sz="2551" spc="7">
                <a:solidFill>
                  <a:srgbClr val="2B2C30"/>
                </a:solidFill>
                <a:latin typeface="Playfair Display 2"/>
                <a:ea typeface="Playfair Display 2"/>
                <a:cs typeface="Playfair Display 2"/>
                <a:sym typeface="Playfair Display 2"/>
              </a:rPr>
              <a:t> The Interquartile Range (IQR) method was employed to detect extreme values. Any data points lying beyond 1.5 times the IQR from the first (Q1) or third (Q3) quartiles were classified as outliers and removed.</a:t>
            </a:r>
          </a:p>
          <a:p>
            <a:pPr marL="550848" lvl="1" indent="-275424" algn="l">
              <a:lnSpc>
                <a:spcPts val="4005"/>
              </a:lnSpc>
              <a:buFont typeface="Arial"/>
              <a:buChar char="•"/>
            </a:pPr>
            <a:r>
              <a:rPr lang="en-US" sz="2551" spc="7">
                <a:solidFill>
                  <a:srgbClr val="2B2C30"/>
                </a:solidFill>
                <a:latin typeface="Playfair Display 2"/>
                <a:ea typeface="Playfair Display 2"/>
                <a:cs typeface="Playfair Display 2"/>
                <a:sym typeface="Playfair Display 2"/>
              </a:rPr>
              <a:t> Approximately 1012 extreme values were identified, predominantly from price surges post-2016, which could distort model coefficients and reduce generalization performance.</a:t>
            </a:r>
          </a:p>
          <a:p>
            <a:pPr algn="l">
              <a:lnSpc>
                <a:spcPts val="4005"/>
              </a:lnSpc>
            </a:pPr>
            <a:endParaRPr lang="en-US" sz="2551" spc="7">
              <a:solidFill>
                <a:srgbClr val="2B2C30"/>
              </a:solidFill>
              <a:latin typeface="Playfair Display 2"/>
              <a:ea typeface="Playfair Display 2"/>
              <a:cs typeface="Playfair Display 2"/>
              <a:sym typeface="Playfair Display 2"/>
            </a:endParaRPr>
          </a:p>
          <a:p>
            <a:pPr algn="l">
              <a:lnSpc>
                <a:spcPts val="4005"/>
              </a:lnSpc>
            </a:pPr>
            <a:r>
              <a:rPr lang="en-US" sz="2551" spc="7">
                <a:solidFill>
                  <a:srgbClr val="2B2C30"/>
                </a:solidFill>
                <a:latin typeface="Playfair Display 2"/>
                <a:ea typeface="Playfair Display 2"/>
                <a:cs typeface="Playfair Display 2"/>
                <a:sym typeface="Playfair Display 2"/>
              </a:rPr>
              <a:t>Scaling and Normalization:</a:t>
            </a:r>
          </a:p>
          <a:p>
            <a:pPr algn="l">
              <a:lnSpc>
                <a:spcPts val="4005"/>
              </a:lnSpc>
            </a:pPr>
            <a:r>
              <a:rPr lang="en-US" sz="2551" spc="7">
                <a:solidFill>
                  <a:srgbClr val="2B2C30"/>
                </a:solidFill>
                <a:latin typeface="Playfair Display 2"/>
                <a:ea typeface="Playfair Display 2"/>
                <a:cs typeface="Playfair Display 2"/>
                <a:sym typeface="Playfair Display 2"/>
              </a:rPr>
              <a:t>Prior to model training, the features were scaled using min-max normalization to bring all values within a comparable range, typically [0, 1]. This step was especially critical for algorithms like SVM and LSTM, which are sensitive to feature magnitude and variance.</a:t>
            </a:r>
          </a:p>
          <a:p>
            <a:pPr algn="l">
              <a:lnSpc>
                <a:spcPts val="4005"/>
              </a:lnSpc>
            </a:pPr>
            <a:endParaRPr lang="en-US" sz="2551" spc="7">
              <a:solidFill>
                <a:srgbClr val="2B2C30"/>
              </a:solidFill>
              <a:latin typeface="Playfair Display 2"/>
              <a:ea typeface="Playfair Display 2"/>
              <a:cs typeface="Playfair Display 2"/>
              <a:sym typeface="Playfair Display 2"/>
            </a:endParaRPr>
          </a:p>
          <a:p>
            <a:pPr algn="l">
              <a:lnSpc>
                <a:spcPts val="4005"/>
              </a:lnSpc>
            </a:pPr>
            <a:r>
              <a:rPr lang="en-US" sz="2551" spc="7">
                <a:solidFill>
                  <a:srgbClr val="2B2C30"/>
                </a:solidFill>
                <a:latin typeface="Playfair Display 2"/>
                <a:ea typeface="Playfair Display 2"/>
                <a:cs typeface="Playfair Display 2"/>
                <a:sym typeface="Playfair Display 2"/>
              </a:rPr>
              <a:t>This preprocessing ensures that no feature disproportionately influences the model and that learning algorithms converge more efficiently.</a:t>
            </a:r>
          </a:p>
          <a:p>
            <a:pPr algn="l">
              <a:lnSpc>
                <a:spcPts val="4005"/>
              </a:lnSpc>
            </a:pPr>
            <a:endParaRPr lang="en-US" sz="2551" spc="7">
              <a:solidFill>
                <a:srgbClr val="2B2C30"/>
              </a:solidFill>
              <a:latin typeface="Playfair Display 2"/>
              <a:ea typeface="Playfair Display 2"/>
              <a:cs typeface="Playfair Display 2"/>
              <a:sym typeface="Playfair Display 2"/>
            </a:endParaRPr>
          </a:p>
        </p:txBody>
      </p:sp>
      <p:sp>
        <p:nvSpPr>
          <p:cNvPr id="4" name="TextBox 4"/>
          <p:cNvSpPr txBox="1"/>
          <p:nvPr/>
        </p:nvSpPr>
        <p:spPr>
          <a:xfrm>
            <a:off x="1006882" y="387126"/>
            <a:ext cx="16230600" cy="606425"/>
          </a:xfrm>
          <a:prstGeom prst="rect">
            <a:avLst/>
          </a:prstGeom>
        </p:spPr>
        <p:txBody>
          <a:bodyPr lIns="0" tIns="0" rIns="0" bIns="0" rtlCol="0" anchor="t">
            <a:spAutoFit/>
          </a:bodyPr>
          <a:lstStyle/>
          <a:p>
            <a:pPr algn="l">
              <a:lnSpc>
                <a:spcPts val="4899"/>
              </a:lnSpc>
              <a:spcBef>
                <a:spcPct val="0"/>
              </a:spcBef>
            </a:pPr>
            <a:r>
              <a:rPr lang="en-US" sz="3499" b="1" spc="794">
                <a:solidFill>
                  <a:srgbClr val="2B2C30"/>
                </a:solidFill>
                <a:latin typeface="Public Sans Bold"/>
                <a:ea typeface="Public Sans Bold"/>
                <a:cs typeface="Public Sans Bold"/>
                <a:sym typeface="Public Sans Bold"/>
              </a:rPr>
              <a:t>OUTLIER DETECTION &amp; SCALING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425634" y="1028700"/>
            <a:ext cx="6563924" cy="4892667"/>
          </a:xfrm>
          <a:custGeom>
            <a:avLst/>
            <a:gdLst/>
            <a:ahLst/>
            <a:cxnLst/>
            <a:rect l="l" t="t" r="r" b="b"/>
            <a:pathLst>
              <a:path w="6563924" h="4892667">
                <a:moveTo>
                  <a:pt x="0" y="0"/>
                </a:moveTo>
                <a:lnTo>
                  <a:pt x="6563924" y="0"/>
                </a:lnTo>
                <a:lnTo>
                  <a:pt x="6563924" y="4892667"/>
                </a:lnTo>
                <a:lnTo>
                  <a:pt x="0" y="4892667"/>
                </a:lnTo>
                <a:lnTo>
                  <a:pt x="0" y="0"/>
                </a:lnTo>
                <a:close/>
              </a:path>
            </a:pathLst>
          </a:custGeom>
          <a:blipFill>
            <a:blip r:embed="rId2"/>
            <a:stretch>
              <a:fillRect/>
            </a:stretch>
          </a:blipFill>
        </p:spPr>
        <p:txBody>
          <a:bodyPr/>
          <a:lstStyle/>
          <a:p>
            <a:endParaRPr lang="en-IN"/>
          </a:p>
        </p:txBody>
      </p:sp>
      <p:sp>
        <p:nvSpPr>
          <p:cNvPr id="3" name="Freeform 3"/>
          <p:cNvSpPr/>
          <p:nvPr/>
        </p:nvSpPr>
        <p:spPr>
          <a:xfrm>
            <a:off x="9931695" y="1028700"/>
            <a:ext cx="6760557" cy="4892667"/>
          </a:xfrm>
          <a:custGeom>
            <a:avLst/>
            <a:gdLst/>
            <a:ahLst/>
            <a:cxnLst/>
            <a:rect l="l" t="t" r="r" b="b"/>
            <a:pathLst>
              <a:path w="6760557" h="4892667">
                <a:moveTo>
                  <a:pt x="0" y="0"/>
                </a:moveTo>
                <a:lnTo>
                  <a:pt x="6760556" y="0"/>
                </a:lnTo>
                <a:lnTo>
                  <a:pt x="6760556" y="4892667"/>
                </a:lnTo>
                <a:lnTo>
                  <a:pt x="0" y="489266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882150" y="6723234"/>
            <a:ext cx="16523700" cy="2314137"/>
          </a:xfrm>
          <a:prstGeom prst="rect">
            <a:avLst/>
          </a:prstGeom>
        </p:spPr>
        <p:txBody>
          <a:bodyPr lIns="0" tIns="0" rIns="0" bIns="0" rtlCol="0" anchor="t">
            <a:spAutoFit/>
          </a:bodyPr>
          <a:lstStyle/>
          <a:p>
            <a:pPr algn="l">
              <a:lnSpc>
                <a:spcPts val="3699"/>
              </a:lnSpc>
            </a:pPr>
            <a:r>
              <a:rPr lang="en-US" sz="2642" b="1" i="1">
                <a:solidFill>
                  <a:srgbClr val="000000"/>
                </a:solidFill>
                <a:latin typeface="Playfair Display 2 Bold Italics"/>
                <a:ea typeface="Playfair Display 2 Bold Italics"/>
                <a:cs typeface="Playfair Display 2 Bold Italics"/>
                <a:sym typeface="Playfair Display 2 Bold Italics"/>
              </a:rPr>
              <a:t>Left:</a:t>
            </a:r>
            <a:r>
              <a:rPr lang="en-US" sz="2642">
                <a:solidFill>
                  <a:srgbClr val="000000"/>
                </a:solidFill>
                <a:latin typeface="Playfair Display 2"/>
                <a:ea typeface="Playfair Display 2"/>
                <a:cs typeface="Playfair Display 2"/>
                <a:sym typeface="Playfair Display 2"/>
              </a:rPr>
              <a:t> A histogram depicting the distribution of Close prices illustrated a heavy right skew, suggesting that extreme positive stock price movements occurred but were rare</a:t>
            </a:r>
            <a:r>
              <a:rPr lang="en-US" sz="2642" b="1" i="1">
                <a:solidFill>
                  <a:srgbClr val="000000"/>
                </a:solidFill>
                <a:latin typeface="Playfair Display 2 Bold Italics"/>
                <a:ea typeface="Playfair Display 2 Bold Italics"/>
                <a:cs typeface="Playfair Display 2 Bold Italics"/>
                <a:sym typeface="Playfair Display 2 Bold Italics"/>
              </a:rPr>
              <a:t>.</a:t>
            </a:r>
          </a:p>
          <a:p>
            <a:pPr algn="l">
              <a:lnSpc>
                <a:spcPts val="3699"/>
              </a:lnSpc>
              <a:spcBef>
                <a:spcPct val="0"/>
              </a:spcBef>
            </a:pPr>
            <a:r>
              <a:rPr lang="en-US" sz="2642" b="1" i="1">
                <a:solidFill>
                  <a:srgbClr val="000000"/>
                </a:solidFill>
                <a:latin typeface="Playfair Display 2 Bold Italics"/>
                <a:ea typeface="Playfair Display 2 Bold Italics"/>
                <a:cs typeface="Playfair Display 2 Bold Italics"/>
                <a:sym typeface="Playfair Display 2 Bold Italics"/>
              </a:rPr>
              <a:t>Right: </a:t>
            </a:r>
            <a:r>
              <a:rPr lang="en-US" sz="2642">
                <a:solidFill>
                  <a:srgbClr val="000000"/>
                </a:solidFill>
                <a:latin typeface="Playfair Display 2"/>
                <a:ea typeface="Playfair Display 2"/>
                <a:cs typeface="Playfair Display 2"/>
                <a:sym typeface="Playfair Display 2"/>
              </a:rPr>
              <a:t>Boxplots revealed the presence of several outliers in the upper range, corresponding to periods of rapid growth in stock price. Outliers were further quantified, with approximately 1012 points identified as extreme values.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1028711" y="1372017"/>
            <a:ext cx="16230594" cy="38509"/>
          </a:xfrm>
          <a:prstGeom prst="line">
            <a:avLst/>
          </a:prstGeom>
          <a:ln w="9525" cap="flat">
            <a:solidFill>
              <a:srgbClr val="EFEEE7"/>
            </a:solidFill>
            <a:prstDash val="solid"/>
            <a:headEnd type="none" w="sm" len="sm"/>
            <a:tailEnd type="none" w="sm" len="sm"/>
          </a:ln>
        </p:spPr>
        <p:txBody>
          <a:bodyPr/>
          <a:lstStyle/>
          <a:p>
            <a:endParaRPr lang="en-IN"/>
          </a:p>
        </p:txBody>
      </p:sp>
      <p:sp>
        <p:nvSpPr>
          <p:cNvPr id="3" name="TextBox 3"/>
          <p:cNvSpPr txBox="1"/>
          <p:nvPr/>
        </p:nvSpPr>
        <p:spPr>
          <a:xfrm>
            <a:off x="603425" y="1701038"/>
            <a:ext cx="17342869" cy="7876156"/>
          </a:xfrm>
          <a:prstGeom prst="rect">
            <a:avLst/>
          </a:prstGeom>
        </p:spPr>
        <p:txBody>
          <a:bodyPr lIns="0" tIns="0" rIns="0" bIns="0" rtlCol="0" anchor="t">
            <a:spAutoFit/>
          </a:bodyPr>
          <a:lstStyle/>
          <a:p>
            <a:pPr algn="l">
              <a:lnSpc>
                <a:spcPts val="3691"/>
              </a:lnSpc>
            </a:pPr>
            <a:r>
              <a:rPr lang="en-US" sz="2351" spc="7">
                <a:solidFill>
                  <a:srgbClr val="EFEEE7"/>
                </a:solidFill>
                <a:latin typeface="Playfair Display 2"/>
                <a:ea typeface="Playfair Display 2"/>
                <a:cs typeface="Playfair Display 2"/>
                <a:sym typeface="Playfair Display 2"/>
              </a:rPr>
              <a:t>A comprehensive set of machine learning and statistical models was deployed to predict NVIDIA’s stock prices. Each model offers unique strengths depending on data characteristics;</a:t>
            </a:r>
          </a:p>
          <a:p>
            <a:pPr algn="l">
              <a:lnSpc>
                <a:spcPts val="3691"/>
              </a:lnSpc>
            </a:pPr>
            <a:endParaRPr lang="en-US" sz="2351" spc="7">
              <a:solidFill>
                <a:srgbClr val="EFEEE7"/>
              </a:solidFill>
              <a:latin typeface="Playfair Display 2"/>
              <a:ea typeface="Playfair Display 2"/>
              <a:cs typeface="Playfair Display 2"/>
              <a:sym typeface="Playfair Display 2"/>
            </a:endParaRP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Linear Regression: Baseline model assuming linear relationships.</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Ridge Regression: Extends linear regression with L2 regularization, reducing overfitting by penalizing large coefficients.</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Decision Tree: Non-linear model that recursively splits the data to minimize variance, prone to overfitting without pruning.</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Random Forest: An ensemble of decision trees that reduces overfitting through averaging and improves prediction stability.</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Support Vector Machine (SVM): Constructs an optimal hyperplane for regression using kernel tricks to model non-linear patterns.</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ARIMA: A statistical model specifically tailored for univariate time series, incorporating autoregression, differencing (to ensure stationarity), and moving average terms.</a:t>
            </a:r>
          </a:p>
          <a:p>
            <a:pPr marL="507669" lvl="1" indent="-253834" algn="l">
              <a:lnSpc>
                <a:spcPts val="3691"/>
              </a:lnSpc>
              <a:buFont typeface="Arial"/>
              <a:buChar char="•"/>
            </a:pPr>
            <a:r>
              <a:rPr lang="en-US" sz="2351" spc="7">
                <a:solidFill>
                  <a:srgbClr val="EFEEE7"/>
                </a:solidFill>
                <a:latin typeface="Playfair Display 2"/>
                <a:ea typeface="Playfair Display 2"/>
                <a:cs typeface="Playfair Display 2"/>
                <a:sym typeface="Playfair Display 2"/>
              </a:rPr>
              <a:t>LSTM: A deep learning model specialized for sequential data, capable of learning temporal dependencies and long-term patterns in time series.</a:t>
            </a:r>
          </a:p>
          <a:p>
            <a:pPr algn="l">
              <a:lnSpc>
                <a:spcPts val="3691"/>
              </a:lnSpc>
            </a:pPr>
            <a:endParaRPr lang="en-US" sz="2351" spc="7">
              <a:solidFill>
                <a:srgbClr val="EFEEE7"/>
              </a:solidFill>
              <a:latin typeface="Playfair Display 2"/>
              <a:ea typeface="Playfair Display 2"/>
              <a:cs typeface="Playfair Display 2"/>
              <a:sym typeface="Playfair Display 2"/>
            </a:endParaRPr>
          </a:p>
          <a:p>
            <a:pPr algn="l">
              <a:lnSpc>
                <a:spcPts val="3691"/>
              </a:lnSpc>
            </a:pPr>
            <a:r>
              <a:rPr lang="en-US" sz="2351" spc="7">
                <a:solidFill>
                  <a:srgbClr val="EFEEE7"/>
                </a:solidFill>
                <a:latin typeface="Playfair Display 2"/>
                <a:ea typeface="Playfair Display 2"/>
                <a:cs typeface="Playfair Display 2"/>
                <a:sym typeface="Playfair Display 2"/>
              </a:rPr>
              <a:t>Each model was trained using the same preprocessed dataset, and evaluated using the Root Mean Square Error (RMSE) to ensure a standardized performance comparison.</a:t>
            </a:r>
          </a:p>
          <a:p>
            <a:pPr algn="l">
              <a:lnSpc>
                <a:spcPts val="3377"/>
              </a:lnSpc>
            </a:pPr>
            <a:endParaRPr lang="en-US" sz="2351" spc="7">
              <a:solidFill>
                <a:srgbClr val="EFEEE7"/>
              </a:solidFill>
              <a:latin typeface="Playfair Display 2"/>
              <a:ea typeface="Playfair Display 2"/>
              <a:cs typeface="Playfair Display 2"/>
              <a:sym typeface="Playfair Display 2"/>
            </a:endParaRPr>
          </a:p>
        </p:txBody>
      </p:sp>
      <p:sp>
        <p:nvSpPr>
          <p:cNvPr id="4" name="TextBox 4"/>
          <p:cNvSpPr txBox="1"/>
          <p:nvPr/>
        </p:nvSpPr>
        <p:spPr>
          <a:xfrm>
            <a:off x="1006882" y="387126"/>
            <a:ext cx="16230600" cy="606425"/>
          </a:xfrm>
          <a:prstGeom prst="rect">
            <a:avLst/>
          </a:prstGeom>
        </p:spPr>
        <p:txBody>
          <a:bodyPr lIns="0" tIns="0" rIns="0" bIns="0" rtlCol="0" anchor="t">
            <a:spAutoFit/>
          </a:bodyPr>
          <a:lstStyle/>
          <a:p>
            <a:pPr algn="l">
              <a:lnSpc>
                <a:spcPts val="4899"/>
              </a:lnSpc>
              <a:spcBef>
                <a:spcPct val="0"/>
              </a:spcBef>
            </a:pPr>
            <a:r>
              <a:rPr lang="en-US" sz="3499" b="1" spc="794">
                <a:solidFill>
                  <a:srgbClr val="FFFFFF"/>
                </a:solidFill>
                <a:latin typeface="Public Sans Bold"/>
                <a:ea typeface="Public Sans Bold"/>
                <a:cs typeface="Public Sans Bold"/>
                <a:sym typeface="Public Sans Bold"/>
              </a:rPr>
              <a:t>MODELING OVERVIEW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03470" y="1824391"/>
            <a:ext cx="7891776" cy="5509716"/>
          </a:xfrm>
          <a:custGeom>
            <a:avLst/>
            <a:gdLst/>
            <a:ahLst/>
            <a:cxnLst/>
            <a:rect l="l" t="t" r="r" b="b"/>
            <a:pathLst>
              <a:path w="7891776" h="5509716">
                <a:moveTo>
                  <a:pt x="0" y="0"/>
                </a:moveTo>
                <a:lnTo>
                  <a:pt x="7891776" y="0"/>
                </a:lnTo>
                <a:lnTo>
                  <a:pt x="7891776" y="5509716"/>
                </a:lnTo>
                <a:lnTo>
                  <a:pt x="0" y="5509716"/>
                </a:lnTo>
                <a:lnTo>
                  <a:pt x="0" y="0"/>
                </a:lnTo>
                <a:close/>
              </a:path>
            </a:pathLst>
          </a:custGeom>
          <a:blipFill>
            <a:blip r:embed="rId2"/>
            <a:stretch>
              <a:fillRect b="-3510"/>
            </a:stretch>
          </a:blipFill>
          <a:ln w="38100" cap="sq">
            <a:solidFill>
              <a:srgbClr val="000000"/>
            </a:solidFill>
            <a:prstDash val="solid"/>
            <a:miter/>
          </a:ln>
        </p:spPr>
        <p:txBody>
          <a:bodyPr/>
          <a:lstStyle/>
          <a:p>
            <a:endParaRPr lang="en-IN"/>
          </a:p>
        </p:txBody>
      </p:sp>
      <p:sp>
        <p:nvSpPr>
          <p:cNvPr id="3" name="Freeform 3"/>
          <p:cNvSpPr/>
          <p:nvPr/>
        </p:nvSpPr>
        <p:spPr>
          <a:xfrm>
            <a:off x="8847102" y="1824391"/>
            <a:ext cx="9059897" cy="5509716"/>
          </a:xfrm>
          <a:custGeom>
            <a:avLst/>
            <a:gdLst/>
            <a:ahLst/>
            <a:cxnLst/>
            <a:rect l="l" t="t" r="r" b="b"/>
            <a:pathLst>
              <a:path w="9059897" h="5509716">
                <a:moveTo>
                  <a:pt x="0" y="0"/>
                </a:moveTo>
                <a:lnTo>
                  <a:pt x="9059897" y="0"/>
                </a:lnTo>
                <a:lnTo>
                  <a:pt x="9059897" y="5509716"/>
                </a:lnTo>
                <a:lnTo>
                  <a:pt x="0" y="5509716"/>
                </a:lnTo>
                <a:lnTo>
                  <a:pt x="0" y="0"/>
                </a:lnTo>
                <a:close/>
              </a:path>
            </a:pathLst>
          </a:custGeom>
          <a:blipFill>
            <a:blip r:embed="rId3"/>
            <a:stretch>
              <a:fillRect r="-2624"/>
            </a:stretch>
          </a:blipFill>
          <a:ln w="38100" cap="sq">
            <a:solidFill>
              <a:srgbClr val="000000"/>
            </a:solidFill>
            <a:prstDash val="solid"/>
            <a:miter/>
          </a:ln>
        </p:spPr>
        <p:txBody>
          <a:bodyPr/>
          <a:lstStyle/>
          <a:p>
            <a:endParaRPr lang="en-IN"/>
          </a:p>
        </p:txBody>
      </p:sp>
      <p:sp>
        <p:nvSpPr>
          <p:cNvPr id="4" name="TextBox 4"/>
          <p:cNvSpPr txBox="1"/>
          <p:nvPr/>
        </p:nvSpPr>
        <p:spPr>
          <a:xfrm>
            <a:off x="1525691" y="8342054"/>
            <a:ext cx="19989171" cy="1313181"/>
          </a:xfrm>
          <a:prstGeom prst="rect">
            <a:avLst/>
          </a:prstGeom>
        </p:spPr>
        <p:txBody>
          <a:bodyPr lIns="0" tIns="0" rIns="0" bIns="0" rtlCol="0" anchor="t">
            <a:spAutoFit/>
          </a:bodyPr>
          <a:lstStyle/>
          <a:p>
            <a:pPr algn="ctr">
              <a:lnSpc>
                <a:spcPts val="5319"/>
              </a:lnSpc>
              <a:spcBef>
                <a:spcPct val="0"/>
              </a:spcBef>
            </a:pPr>
            <a:r>
              <a:rPr lang="en-US" sz="3799" b="1" spc="862">
                <a:solidFill>
                  <a:srgbClr val="F8F8F8"/>
                </a:solidFill>
                <a:latin typeface="Cormorant Garamond Bold"/>
                <a:ea typeface="Cormorant Garamond Bold"/>
                <a:cs typeface="Cormorant Garamond Bold"/>
                <a:sym typeface="Cormorant Garamond Bold"/>
              </a:rPr>
              <a:t>IMPLEMENTING THE CLASSIC ML MODELS</a:t>
            </a:r>
            <a:r>
              <a:rPr lang="en-US" sz="3799" b="1" spc="862">
                <a:solidFill>
                  <a:srgbClr val="000000"/>
                </a:solidFill>
                <a:latin typeface="Cormorant Garamond Bold"/>
                <a:ea typeface="Cormorant Garamond Bold"/>
                <a:cs typeface="Cormorant Garamond Bold"/>
                <a:sym typeface="Cormorant Garamond Bold"/>
              </a:rPr>
              <a:t>THE CLASI SBRUR PARAGRAPH TEXTT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72566" y="358554"/>
            <a:ext cx="17342869" cy="9941368"/>
          </a:xfrm>
          <a:prstGeom prst="rect">
            <a:avLst/>
          </a:prstGeom>
        </p:spPr>
        <p:txBody>
          <a:bodyPr lIns="0" tIns="0" rIns="0" bIns="0" rtlCol="0" anchor="t">
            <a:spAutoFit/>
          </a:bodyPr>
          <a:lstStyle/>
          <a:p>
            <a:pPr algn="l">
              <a:lnSpc>
                <a:spcPts val="6203"/>
              </a:lnSpc>
            </a:pPr>
            <a:r>
              <a:rPr lang="en-US" sz="3951" spc="11">
                <a:solidFill>
                  <a:srgbClr val="EFEEE7"/>
                </a:solidFill>
                <a:latin typeface="Playfair Display 2"/>
                <a:ea typeface="Playfair Display 2"/>
                <a:cs typeface="Playfair Display 2"/>
                <a:sym typeface="Playfair Display 2"/>
              </a:rPr>
              <a:t>LSTM ARCHITECTURE</a:t>
            </a:r>
          </a:p>
          <a:p>
            <a:pPr algn="l">
              <a:lnSpc>
                <a:spcPts val="6203"/>
              </a:lnSpc>
            </a:pPr>
            <a:endParaRPr lang="en-US" sz="3951" spc="11">
              <a:solidFill>
                <a:srgbClr val="EFEEE7"/>
              </a:solidFill>
              <a:latin typeface="Playfair Display 2"/>
              <a:ea typeface="Playfair Display 2"/>
              <a:cs typeface="Playfair Display 2"/>
              <a:sym typeface="Playfair Display 2"/>
            </a:endParaRPr>
          </a:p>
          <a:p>
            <a:pPr algn="l">
              <a:lnSpc>
                <a:spcPts val="4162"/>
              </a:lnSpc>
            </a:pPr>
            <a:r>
              <a:rPr lang="en-US" sz="2651" spc="7">
                <a:solidFill>
                  <a:srgbClr val="EFEEE7"/>
                </a:solidFill>
                <a:latin typeface="Playfair Display 2"/>
                <a:ea typeface="Playfair Display 2"/>
                <a:cs typeface="Playfair Display 2"/>
                <a:sym typeface="Playfair Display 2"/>
              </a:rPr>
              <a:t>The Long Short-Term Memory (LSTM) network is a type of recurrent neural network (RNN) designed to retain long-term dependencies in sequential data.</a:t>
            </a:r>
          </a:p>
          <a:p>
            <a:pPr algn="l">
              <a:lnSpc>
                <a:spcPts val="4162"/>
              </a:lnSpc>
            </a:pPr>
            <a:endParaRPr lang="en-US" sz="2651" spc="7">
              <a:solidFill>
                <a:srgbClr val="EFEEE7"/>
              </a:solidFill>
              <a:latin typeface="Playfair Display 2"/>
              <a:ea typeface="Playfair Display 2"/>
              <a:cs typeface="Playfair Display 2"/>
              <a:sym typeface="Playfair Display 2"/>
            </a:endParaRPr>
          </a:p>
          <a:p>
            <a:pPr algn="l">
              <a:lnSpc>
                <a:spcPts val="4162"/>
              </a:lnSpc>
            </a:pPr>
            <a:r>
              <a:rPr lang="en-US" sz="2651" spc="7">
                <a:solidFill>
                  <a:srgbClr val="EFEEE7"/>
                </a:solidFill>
                <a:latin typeface="Playfair Display 2"/>
                <a:ea typeface="Playfair Display 2"/>
                <a:cs typeface="Playfair Display 2"/>
                <a:sym typeface="Playfair Display 2"/>
              </a:rPr>
              <a:t>Architecture Details:</a:t>
            </a:r>
          </a:p>
          <a:p>
            <a:pPr algn="l">
              <a:lnSpc>
                <a:spcPts val="4162"/>
              </a:lnSpc>
            </a:pPr>
            <a:r>
              <a:rPr lang="en-US" sz="2651" spc="7">
                <a:solidFill>
                  <a:srgbClr val="EFEEE7"/>
                </a:solidFill>
                <a:latin typeface="Playfair Display 2"/>
                <a:ea typeface="Playfair Display 2"/>
                <a:cs typeface="Playfair Display 2"/>
                <a:sym typeface="Playfair Display 2"/>
              </a:rPr>
              <a:t>Input: Normalized time series of Close prices.</a:t>
            </a:r>
          </a:p>
          <a:p>
            <a:pPr algn="l">
              <a:lnSpc>
                <a:spcPts val="4162"/>
              </a:lnSpc>
            </a:pPr>
            <a:r>
              <a:rPr lang="en-US" sz="2651" spc="7">
                <a:solidFill>
                  <a:srgbClr val="EFEEE7"/>
                </a:solidFill>
                <a:latin typeface="Playfair Display 2"/>
                <a:ea typeface="Playfair Display 2"/>
                <a:cs typeface="Playfair Display 2"/>
                <a:sym typeface="Playfair Display 2"/>
              </a:rPr>
              <a:t>Layers: 1–2 LSTM layers followed by dense layers for output.</a:t>
            </a:r>
          </a:p>
          <a:p>
            <a:pPr algn="l">
              <a:lnSpc>
                <a:spcPts val="4162"/>
              </a:lnSpc>
            </a:pPr>
            <a:r>
              <a:rPr lang="en-US" sz="2651" spc="7">
                <a:solidFill>
                  <a:srgbClr val="EFEEE7"/>
                </a:solidFill>
                <a:latin typeface="Playfair Display 2"/>
                <a:ea typeface="Playfair Display 2"/>
                <a:cs typeface="Playfair Display 2"/>
                <a:sym typeface="Playfair Display 2"/>
              </a:rPr>
              <a:t>Activation: Typically uses tanh or ReLU in hidden layers and linear in the output layer.</a:t>
            </a:r>
          </a:p>
          <a:p>
            <a:pPr algn="l">
              <a:lnSpc>
                <a:spcPts val="4162"/>
              </a:lnSpc>
            </a:pPr>
            <a:r>
              <a:rPr lang="en-US" sz="2651" spc="7">
                <a:solidFill>
                  <a:srgbClr val="EFEEE7"/>
                </a:solidFill>
                <a:latin typeface="Playfair Display 2"/>
                <a:ea typeface="Playfair Display 2"/>
                <a:cs typeface="Playfair Display 2"/>
                <a:sym typeface="Playfair Display 2"/>
              </a:rPr>
              <a:t>Loss Function: Mean Squared Error (MSE); Optimizer: Adam.</a:t>
            </a:r>
          </a:p>
          <a:p>
            <a:pPr algn="l">
              <a:lnSpc>
                <a:spcPts val="4162"/>
              </a:lnSpc>
            </a:pPr>
            <a:endParaRPr lang="en-US" sz="2651" spc="7">
              <a:solidFill>
                <a:srgbClr val="EFEEE7"/>
              </a:solidFill>
              <a:latin typeface="Playfair Display 2"/>
              <a:ea typeface="Playfair Display 2"/>
              <a:cs typeface="Playfair Display 2"/>
              <a:sym typeface="Playfair Display 2"/>
            </a:endParaRPr>
          </a:p>
          <a:p>
            <a:pPr algn="l">
              <a:lnSpc>
                <a:spcPts val="4162"/>
              </a:lnSpc>
            </a:pPr>
            <a:r>
              <a:rPr lang="en-US" sz="2651" spc="7">
                <a:solidFill>
                  <a:srgbClr val="EFEEE7"/>
                </a:solidFill>
                <a:latin typeface="Playfair Display 2"/>
                <a:ea typeface="Playfair Display 2"/>
                <a:cs typeface="Playfair Display 2"/>
                <a:sym typeface="Playfair Display 2"/>
              </a:rPr>
              <a:t>Challenge Faced:  Despite being theoretically suited for time series, the LSTM model underperformed due to limited training data, lack of hyperparameter tuning, and no access to high-frequency intra-day patterns. This led to higher prediction error compared to simpler models.</a:t>
            </a:r>
          </a:p>
          <a:p>
            <a:pPr algn="l">
              <a:lnSpc>
                <a:spcPts val="4162"/>
              </a:lnSpc>
            </a:pPr>
            <a:endParaRPr lang="en-US" sz="2651" spc="7">
              <a:solidFill>
                <a:srgbClr val="EFEEE7"/>
              </a:solidFill>
              <a:latin typeface="Playfair Display 2"/>
              <a:ea typeface="Playfair Display 2"/>
              <a:cs typeface="Playfair Display 2"/>
              <a:sym typeface="Playfair Display 2"/>
            </a:endParaRPr>
          </a:p>
          <a:p>
            <a:pPr algn="l">
              <a:lnSpc>
                <a:spcPts val="4162"/>
              </a:lnSpc>
            </a:pPr>
            <a:r>
              <a:rPr lang="en-US" sz="2651" spc="7">
                <a:solidFill>
                  <a:srgbClr val="EFEEE7"/>
                </a:solidFill>
                <a:latin typeface="Playfair Display 2"/>
                <a:ea typeface="Playfair Display 2"/>
                <a:cs typeface="Playfair Display 2"/>
                <a:sym typeface="Playfair Display 2"/>
              </a:rPr>
              <a:t>Insight:  LSTM models require substantial data and computational resources to outperform traditional methods in financial forecasting.</a:t>
            </a:r>
          </a:p>
          <a:p>
            <a:pPr algn="l">
              <a:lnSpc>
                <a:spcPts val="4162"/>
              </a:lnSpc>
            </a:pPr>
            <a:endParaRPr lang="en-US" sz="2651" spc="7">
              <a:solidFill>
                <a:srgbClr val="EFEEE7"/>
              </a:solidFill>
              <a:latin typeface="Playfair Display 2"/>
              <a:ea typeface="Playfair Display 2"/>
              <a:cs typeface="Playfair Display 2"/>
              <a:sym typeface="Playfair Display 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TextBox 3"/>
          <p:cNvSpPr txBox="1"/>
          <p:nvPr/>
        </p:nvSpPr>
        <p:spPr>
          <a:xfrm>
            <a:off x="659866" y="1609411"/>
            <a:ext cx="16968268" cy="6972928"/>
          </a:xfrm>
          <a:prstGeom prst="rect">
            <a:avLst/>
          </a:prstGeom>
        </p:spPr>
        <p:txBody>
          <a:bodyPr lIns="0" tIns="0" rIns="0" bIns="0" rtlCol="0" anchor="t">
            <a:spAutoFit/>
          </a:bodyPr>
          <a:lstStyle/>
          <a:p>
            <a:pPr algn="ctr">
              <a:lnSpc>
                <a:spcPts val="6335"/>
              </a:lnSpc>
            </a:pPr>
            <a:r>
              <a:rPr lang="en-US" sz="4525" b="1" dirty="0">
                <a:solidFill>
                  <a:srgbClr val="FFFFFF"/>
                </a:solidFill>
                <a:latin typeface="Playfair Display 2 Bold"/>
                <a:ea typeface="Playfair Display 2 Bold"/>
                <a:cs typeface="Playfair Display 2 Bold"/>
                <a:sym typeface="Playfair Display 2 Bold"/>
              </a:rPr>
              <a:t>WHAT IS NVIDIA AND WHY STOCK FORECASTING MATTERS</a:t>
            </a:r>
          </a:p>
          <a:p>
            <a:pPr algn="ctr">
              <a:lnSpc>
                <a:spcPts val="4095"/>
              </a:lnSpc>
            </a:pPr>
            <a:endParaRPr lang="en-US" sz="4525" b="1" dirty="0">
              <a:solidFill>
                <a:srgbClr val="FFFFFF"/>
              </a:solidFill>
              <a:latin typeface="Playfair Display 2 Bold"/>
              <a:ea typeface="Playfair Display 2 Bold"/>
              <a:cs typeface="Playfair Display 2 Bold"/>
              <a:sym typeface="Playfair Display 2 Bold"/>
            </a:endParaRPr>
          </a:p>
          <a:p>
            <a:pPr algn="l">
              <a:lnSpc>
                <a:spcPts val="4095"/>
              </a:lnSpc>
            </a:pPr>
            <a:r>
              <a:rPr lang="en-US" sz="2925" b="1" dirty="0">
                <a:solidFill>
                  <a:srgbClr val="FFFFFF"/>
                </a:solidFill>
                <a:latin typeface="Playfair Display 2 Bold"/>
                <a:ea typeface="Playfair Display 2 Bold"/>
                <a:cs typeface="Playfair Display 2 Bold"/>
                <a:sym typeface="Playfair Display 2 Bold"/>
              </a:rPr>
              <a:t>NVIDIA Corporation (NASDAQ: NVDA) is a leading American technology company known for its graphics processing units (GPUs), AI computing platforms, and data center innovations. </a:t>
            </a:r>
          </a:p>
          <a:p>
            <a:pPr algn="l">
              <a:lnSpc>
                <a:spcPts val="4095"/>
              </a:lnSpc>
            </a:pPr>
            <a:endParaRPr lang="en-US" sz="2925" b="1" dirty="0">
              <a:solidFill>
                <a:srgbClr val="FFFFFF"/>
              </a:solidFill>
              <a:latin typeface="Playfair Display 2 Bold"/>
              <a:ea typeface="Playfair Display 2 Bold"/>
              <a:cs typeface="Playfair Display 2 Bold"/>
              <a:sym typeface="Playfair Display 2 Bold"/>
            </a:endParaRPr>
          </a:p>
          <a:p>
            <a:pPr algn="l">
              <a:lnSpc>
                <a:spcPts val="4095"/>
              </a:lnSpc>
            </a:pPr>
            <a:r>
              <a:rPr lang="en-US" sz="2925" b="1" dirty="0">
                <a:solidFill>
                  <a:srgbClr val="FFFFFF"/>
                </a:solidFill>
                <a:latin typeface="Playfair Display 2 Bold"/>
                <a:ea typeface="Playfair Display 2 Bold"/>
                <a:cs typeface="Playfair Display 2 Bold"/>
                <a:sym typeface="Playfair Display 2 Bold"/>
              </a:rPr>
              <a:t>The Stock Market, particularly technology equities like NVIDIA, exhibits complex, nonlinear behavior influenced by both technical indicators and macroeconomic factors. </a:t>
            </a:r>
          </a:p>
          <a:p>
            <a:pPr algn="l">
              <a:lnSpc>
                <a:spcPts val="4095"/>
              </a:lnSpc>
            </a:pPr>
            <a:endParaRPr lang="en-US" sz="2925" b="1" dirty="0">
              <a:solidFill>
                <a:srgbClr val="FFFFFF"/>
              </a:solidFill>
              <a:latin typeface="Playfair Display 2 Bold"/>
              <a:ea typeface="Playfair Display 2 Bold"/>
              <a:cs typeface="Playfair Display 2 Bold"/>
              <a:sym typeface="Playfair Display 2 Bold"/>
            </a:endParaRPr>
          </a:p>
          <a:p>
            <a:pPr algn="l">
              <a:lnSpc>
                <a:spcPts val="4095"/>
              </a:lnSpc>
            </a:pPr>
            <a:r>
              <a:rPr lang="en-US" sz="2925" b="1" dirty="0">
                <a:solidFill>
                  <a:srgbClr val="FFFFFF"/>
                </a:solidFill>
                <a:latin typeface="Playfair Display 2 Bold"/>
                <a:ea typeface="Playfair Display 2 Bold"/>
                <a:cs typeface="Playfair Display 2 Bold"/>
                <a:sym typeface="Playfair Display 2 Bold"/>
              </a:rPr>
              <a:t>Why This Project Matters? </a:t>
            </a:r>
          </a:p>
          <a:p>
            <a:pPr algn="l">
              <a:lnSpc>
                <a:spcPts val="4095"/>
              </a:lnSpc>
            </a:pPr>
            <a:r>
              <a:rPr lang="en-US" sz="2925" b="1" dirty="0">
                <a:solidFill>
                  <a:srgbClr val="FFFFFF"/>
                </a:solidFill>
                <a:latin typeface="Playfair Display 2 Bold"/>
                <a:ea typeface="Playfair Display 2 Bold"/>
                <a:cs typeface="Playfair Display 2 Bold"/>
                <a:sym typeface="Playfair Display 2 Bold"/>
              </a:rPr>
              <a:t> Accurate stock price forecasting enables data-driven decisions and showcases how machine learning and time series models can decode complex financial behavior, using NVIDIA as a high-impact case study.</a:t>
            </a:r>
          </a:p>
          <a:p>
            <a:pPr algn="l">
              <a:lnSpc>
                <a:spcPts val="4095"/>
              </a:lnSpc>
              <a:spcBef>
                <a:spcPct val="0"/>
              </a:spcBef>
            </a:pPr>
            <a:endParaRPr lang="en-US" sz="2925" b="1" dirty="0">
              <a:solidFill>
                <a:srgbClr val="FFFFFF"/>
              </a:solidFill>
              <a:latin typeface="Playfair Display 2 Bold"/>
              <a:ea typeface="Playfair Display 2 Bold"/>
              <a:cs typeface="Playfair Display 2 Bold"/>
              <a:sym typeface="Playfair Display 2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72566" y="1171766"/>
            <a:ext cx="17342869" cy="7800592"/>
          </a:xfrm>
          <a:prstGeom prst="rect">
            <a:avLst/>
          </a:prstGeom>
        </p:spPr>
        <p:txBody>
          <a:bodyPr lIns="0" tIns="0" rIns="0" bIns="0" rtlCol="0" anchor="t">
            <a:spAutoFit/>
          </a:bodyPr>
          <a:lstStyle/>
          <a:p>
            <a:pPr algn="l">
              <a:lnSpc>
                <a:spcPts val="6046"/>
              </a:lnSpc>
            </a:pPr>
            <a:r>
              <a:rPr lang="en-US" sz="3851" spc="11">
                <a:solidFill>
                  <a:srgbClr val="EFEEE7"/>
                </a:solidFill>
                <a:latin typeface="Playfair Display 2"/>
                <a:ea typeface="Playfair Display 2"/>
                <a:cs typeface="Playfair Display 2"/>
                <a:sym typeface="Playfair Display 2"/>
              </a:rPr>
              <a:t>ARIMA MODELING</a:t>
            </a:r>
          </a:p>
          <a:p>
            <a:pPr algn="l">
              <a:lnSpc>
                <a:spcPts val="6046"/>
              </a:lnSpc>
            </a:pPr>
            <a:endParaRPr lang="en-US" sz="3851" spc="11">
              <a:solidFill>
                <a:srgbClr val="EFEEE7"/>
              </a:solidFill>
              <a:latin typeface="Playfair Display 2"/>
              <a:ea typeface="Playfair Display 2"/>
              <a:cs typeface="Playfair Display 2"/>
              <a:sym typeface="Playfair Display 2"/>
            </a:endParaRPr>
          </a:p>
          <a:p>
            <a:pPr algn="l">
              <a:lnSpc>
                <a:spcPts val="4162"/>
              </a:lnSpc>
            </a:pPr>
            <a:r>
              <a:rPr lang="en-US" sz="2651" spc="7">
                <a:solidFill>
                  <a:srgbClr val="EFEEE7"/>
                </a:solidFill>
                <a:latin typeface="Playfair Display 2"/>
                <a:ea typeface="Playfair Display 2"/>
                <a:cs typeface="Playfair Display 2"/>
                <a:sym typeface="Playfair Display 2"/>
              </a:rPr>
              <a:t>ARIMA (AutoRegressive Integrated Moving Average) models are classical tools for modeling univariate time series:</a:t>
            </a:r>
          </a:p>
          <a:p>
            <a:pPr algn="l">
              <a:lnSpc>
                <a:spcPts val="4162"/>
              </a:lnSpc>
            </a:pPr>
            <a:r>
              <a:rPr lang="en-US" sz="2651" spc="7">
                <a:solidFill>
                  <a:srgbClr val="EFEEE7"/>
                </a:solidFill>
                <a:latin typeface="Playfair Display 2"/>
                <a:ea typeface="Playfair Display 2"/>
                <a:cs typeface="Playfair Display 2"/>
                <a:sym typeface="Playfair Display 2"/>
              </a:rPr>
              <a:t>Model Selection:</a:t>
            </a:r>
          </a:p>
          <a:p>
            <a:pPr marL="572437" lvl="1" indent="-286219" algn="l">
              <a:lnSpc>
                <a:spcPts val="4162"/>
              </a:lnSpc>
              <a:buFont typeface="Arial"/>
              <a:buChar char="•"/>
            </a:pPr>
            <a:r>
              <a:rPr lang="en-US" sz="2651" spc="7">
                <a:solidFill>
                  <a:srgbClr val="EFEEE7"/>
                </a:solidFill>
                <a:latin typeface="Playfair Display 2"/>
                <a:ea typeface="Playfair Display 2"/>
                <a:cs typeface="Playfair Display 2"/>
                <a:sym typeface="Playfair Display 2"/>
              </a:rPr>
              <a:t> Parameters (p, d, q) were automatically optimized using the auto.arima() function from the forecast package in R, ensuring the best fit based on AIC/BIC criteria.</a:t>
            </a:r>
          </a:p>
          <a:p>
            <a:pPr marL="572437" lvl="1" indent="-286219" algn="l">
              <a:lnSpc>
                <a:spcPts val="4162"/>
              </a:lnSpc>
              <a:buFont typeface="Arial"/>
              <a:buChar char="•"/>
            </a:pPr>
            <a:r>
              <a:rPr lang="en-US" sz="2651" spc="7">
                <a:solidFill>
                  <a:srgbClr val="EFEEE7"/>
                </a:solidFill>
                <a:latin typeface="Playfair Display 2"/>
                <a:ea typeface="Playfair Display 2"/>
                <a:cs typeface="Playfair Display 2"/>
                <a:sym typeface="Playfair Display 2"/>
              </a:rPr>
              <a:t>Process:</a:t>
            </a:r>
          </a:p>
          <a:p>
            <a:pPr algn="l">
              <a:lnSpc>
                <a:spcPts val="4162"/>
              </a:lnSpc>
            </a:pPr>
            <a:r>
              <a:rPr lang="en-US" sz="2651" spc="7">
                <a:solidFill>
                  <a:srgbClr val="EFEEE7"/>
                </a:solidFill>
                <a:latin typeface="Playfair Display 2"/>
                <a:ea typeface="Playfair Display 2"/>
                <a:cs typeface="Playfair Display 2"/>
                <a:sym typeface="Playfair Display 2"/>
              </a:rPr>
              <a:t>Autoregression (AR): Incorporates past lags to model current value.</a:t>
            </a:r>
          </a:p>
          <a:p>
            <a:pPr algn="l">
              <a:lnSpc>
                <a:spcPts val="4162"/>
              </a:lnSpc>
            </a:pPr>
            <a:r>
              <a:rPr lang="en-US" sz="2651" spc="7">
                <a:solidFill>
                  <a:srgbClr val="EFEEE7"/>
                </a:solidFill>
                <a:latin typeface="Playfair Display 2"/>
                <a:ea typeface="Playfair Display 2"/>
                <a:cs typeface="Playfair Display 2"/>
                <a:sym typeface="Playfair Display 2"/>
              </a:rPr>
              <a:t>Integration (I): Applies differencing to remove trends and make the series stationary.</a:t>
            </a:r>
          </a:p>
          <a:p>
            <a:pPr algn="l">
              <a:lnSpc>
                <a:spcPts val="4162"/>
              </a:lnSpc>
            </a:pPr>
            <a:r>
              <a:rPr lang="en-US" sz="2651" spc="7">
                <a:solidFill>
                  <a:srgbClr val="EFEEE7"/>
                </a:solidFill>
                <a:latin typeface="Playfair Display 2"/>
                <a:ea typeface="Playfair Display 2"/>
                <a:cs typeface="Playfair Display 2"/>
                <a:sym typeface="Playfair Display 2"/>
              </a:rPr>
              <a:t>Moving Average (MA): Captures error terms of prior forecasts.</a:t>
            </a:r>
          </a:p>
          <a:p>
            <a:pPr algn="l">
              <a:lnSpc>
                <a:spcPts val="4162"/>
              </a:lnSpc>
            </a:pPr>
            <a:endParaRPr lang="en-US" sz="2651" spc="7">
              <a:solidFill>
                <a:srgbClr val="EFEEE7"/>
              </a:solidFill>
              <a:latin typeface="Playfair Display 2"/>
              <a:ea typeface="Playfair Display 2"/>
              <a:cs typeface="Playfair Display 2"/>
              <a:sym typeface="Playfair Display 2"/>
            </a:endParaRPr>
          </a:p>
          <a:p>
            <a:pPr marL="572437" lvl="1" indent="-286219" algn="l">
              <a:lnSpc>
                <a:spcPts val="4162"/>
              </a:lnSpc>
              <a:buFont typeface="Arial"/>
              <a:buChar char="•"/>
            </a:pPr>
            <a:r>
              <a:rPr lang="en-US" sz="2651" spc="7">
                <a:solidFill>
                  <a:srgbClr val="EFEEE7"/>
                </a:solidFill>
                <a:latin typeface="Playfair Display 2"/>
                <a:ea typeface="Playfair Display 2"/>
                <a:cs typeface="Playfair Display 2"/>
                <a:sym typeface="Playfair Display 2"/>
              </a:rPr>
              <a:t>Performance:  The ARIMA model achieved an RMSE of 0.07, suggesting moderate predictive capability. It performed well in stable segments but lagged during volatile periods due to its linear, memory-less structure.</a:t>
            </a:r>
          </a:p>
          <a:p>
            <a:pPr algn="l">
              <a:lnSpc>
                <a:spcPts val="4162"/>
              </a:lnSpc>
            </a:pPr>
            <a:endParaRPr lang="en-US" sz="2651" spc="7">
              <a:solidFill>
                <a:srgbClr val="EFEEE7"/>
              </a:solidFill>
              <a:latin typeface="Playfair Display 2"/>
              <a:ea typeface="Playfair Display 2"/>
              <a:cs typeface="Playfair Display 2"/>
              <a:sym typeface="Playfair Display 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13150" y="1028700"/>
            <a:ext cx="7177467" cy="6680152"/>
          </a:xfrm>
          <a:custGeom>
            <a:avLst/>
            <a:gdLst/>
            <a:ahLst/>
            <a:cxnLst/>
            <a:rect l="l" t="t" r="r" b="b"/>
            <a:pathLst>
              <a:path w="7177467" h="6680152">
                <a:moveTo>
                  <a:pt x="0" y="0"/>
                </a:moveTo>
                <a:lnTo>
                  <a:pt x="7177467" y="0"/>
                </a:lnTo>
                <a:lnTo>
                  <a:pt x="7177467" y="6680152"/>
                </a:lnTo>
                <a:lnTo>
                  <a:pt x="0" y="6680152"/>
                </a:lnTo>
                <a:lnTo>
                  <a:pt x="0" y="0"/>
                </a:lnTo>
                <a:close/>
              </a:path>
            </a:pathLst>
          </a:custGeom>
          <a:blipFill>
            <a:blip r:embed="rId2"/>
            <a:stretch>
              <a:fillRect/>
            </a:stretch>
          </a:blipFill>
        </p:spPr>
        <p:txBody>
          <a:bodyPr/>
          <a:lstStyle/>
          <a:p>
            <a:endParaRPr lang="en-IN"/>
          </a:p>
        </p:txBody>
      </p:sp>
      <p:sp>
        <p:nvSpPr>
          <p:cNvPr id="3" name="Freeform 3"/>
          <p:cNvSpPr/>
          <p:nvPr/>
        </p:nvSpPr>
        <p:spPr>
          <a:xfrm>
            <a:off x="8345785" y="1028700"/>
            <a:ext cx="9256440" cy="6540068"/>
          </a:xfrm>
          <a:custGeom>
            <a:avLst/>
            <a:gdLst/>
            <a:ahLst/>
            <a:cxnLst/>
            <a:rect l="l" t="t" r="r" b="b"/>
            <a:pathLst>
              <a:path w="9256440" h="6540068">
                <a:moveTo>
                  <a:pt x="0" y="0"/>
                </a:moveTo>
                <a:lnTo>
                  <a:pt x="9256440" y="0"/>
                </a:lnTo>
                <a:lnTo>
                  <a:pt x="9256440" y="6540068"/>
                </a:lnTo>
                <a:lnTo>
                  <a:pt x="0" y="6540068"/>
                </a:lnTo>
                <a:lnTo>
                  <a:pt x="0" y="0"/>
                </a:lnTo>
                <a:close/>
              </a:path>
            </a:pathLst>
          </a:custGeom>
          <a:blipFill>
            <a:blip r:embed="rId3"/>
            <a:stretch>
              <a:fillRect b="-1568"/>
            </a:stretch>
          </a:blipFill>
        </p:spPr>
        <p:txBody>
          <a:bodyPr/>
          <a:lstStyle/>
          <a:p>
            <a:endParaRPr lang="en-IN"/>
          </a:p>
        </p:txBody>
      </p:sp>
      <p:sp>
        <p:nvSpPr>
          <p:cNvPr id="4" name="TextBox 4"/>
          <p:cNvSpPr txBox="1"/>
          <p:nvPr/>
        </p:nvSpPr>
        <p:spPr>
          <a:xfrm>
            <a:off x="419946" y="8563610"/>
            <a:ext cx="19705646" cy="1313181"/>
          </a:xfrm>
          <a:prstGeom prst="rect">
            <a:avLst/>
          </a:prstGeom>
        </p:spPr>
        <p:txBody>
          <a:bodyPr lIns="0" tIns="0" rIns="0" bIns="0" rtlCol="0" anchor="t">
            <a:spAutoFit/>
          </a:bodyPr>
          <a:lstStyle/>
          <a:p>
            <a:pPr algn="ctr">
              <a:lnSpc>
                <a:spcPts val="5319"/>
              </a:lnSpc>
              <a:spcBef>
                <a:spcPct val="0"/>
              </a:spcBef>
            </a:pPr>
            <a:r>
              <a:rPr lang="en-US" sz="3799" b="1" spc="862">
                <a:solidFill>
                  <a:srgbClr val="F8F8F8"/>
                </a:solidFill>
                <a:latin typeface="Cormorant Garamond Bold"/>
                <a:ea typeface="Cormorant Garamond Bold"/>
                <a:cs typeface="Cormorant Garamond Bold"/>
                <a:sym typeface="Cormorant Garamond Bold"/>
              </a:rPr>
              <a:t>IMPLEMENTING LSTM MODEL AND THE ARIMA MODEL</a:t>
            </a:r>
            <a:r>
              <a:rPr lang="en-US" sz="3799" b="1" spc="862">
                <a:solidFill>
                  <a:srgbClr val="000000"/>
                </a:solidFill>
                <a:latin typeface="Cormorant Garamond Bold"/>
                <a:ea typeface="Cormorant Garamond Bold"/>
                <a:cs typeface="Cormorant Garamond Bold"/>
                <a:sym typeface="Cormorant Garamond Bold"/>
              </a:rPr>
              <a:t>SBRUR PARAGRAPH TEXTT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0910" y="1995100"/>
            <a:ext cx="8542432" cy="6518854"/>
          </a:xfrm>
          <a:custGeom>
            <a:avLst/>
            <a:gdLst/>
            <a:ahLst/>
            <a:cxnLst/>
            <a:rect l="l" t="t" r="r" b="b"/>
            <a:pathLst>
              <a:path w="8542432" h="6518854">
                <a:moveTo>
                  <a:pt x="0" y="0"/>
                </a:moveTo>
                <a:lnTo>
                  <a:pt x="8542432" y="0"/>
                </a:lnTo>
                <a:lnTo>
                  <a:pt x="8542432" y="6518854"/>
                </a:lnTo>
                <a:lnTo>
                  <a:pt x="0" y="6518854"/>
                </a:lnTo>
                <a:lnTo>
                  <a:pt x="0" y="0"/>
                </a:lnTo>
                <a:close/>
              </a:path>
            </a:pathLst>
          </a:custGeom>
          <a:blipFill>
            <a:blip r:embed="rId2"/>
            <a:stretch>
              <a:fillRect t="-28705"/>
            </a:stretch>
          </a:blipFill>
        </p:spPr>
        <p:txBody>
          <a:bodyPr/>
          <a:lstStyle/>
          <a:p>
            <a:endParaRPr lang="en-IN"/>
          </a:p>
        </p:txBody>
      </p:sp>
      <p:sp>
        <p:nvSpPr>
          <p:cNvPr id="3" name="TextBox 3"/>
          <p:cNvSpPr txBox="1"/>
          <p:nvPr/>
        </p:nvSpPr>
        <p:spPr>
          <a:xfrm>
            <a:off x="10254158" y="1852225"/>
            <a:ext cx="7532924" cy="8895967"/>
          </a:xfrm>
          <a:prstGeom prst="rect">
            <a:avLst/>
          </a:prstGeom>
        </p:spPr>
        <p:txBody>
          <a:bodyPr lIns="0" tIns="0" rIns="0" bIns="0" rtlCol="0" anchor="t">
            <a:spAutoFit/>
          </a:bodyPr>
          <a:lstStyle/>
          <a:p>
            <a:pPr algn="l">
              <a:lnSpc>
                <a:spcPts val="6046"/>
              </a:lnSpc>
            </a:pPr>
            <a:r>
              <a:rPr lang="en-US" sz="3851" spc="11">
                <a:solidFill>
                  <a:srgbClr val="EFEEE7"/>
                </a:solidFill>
                <a:latin typeface="Playfair Display 2"/>
                <a:ea typeface="Playfair Display 2"/>
                <a:cs typeface="Playfair Display 2"/>
                <a:sym typeface="Playfair Display 2"/>
              </a:rPr>
              <a:t>The plot illustrates the 30-day forecast of NVIDIA's closing stock prices using an ARIMA time series model. The historical stock prices are shown in black, while the projected values are extended in blue, representing the model’s future predictions based on learned temporal patterns.</a:t>
            </a:r>
          </a:p>
          <a:p>
            <a:pPr algn="l">
              <a:lnSpc>
                <a:spcPts val="6046"/>
              </a:lnSpc>
            </a:pPr>
            <a:endParaRPr lang="en-US" sz="3851" spc="11">
              <a:solidFill>
                <a:srgbClr val="EFEEE7"/>
              </a:solidFill>
              <a:latin typeface="Playfair Display 2"/>
              <a:ea typeface="Playfair Display 2"/>
              <a:cs typeface="Playfair Display 2"/>
              <a:sym typeface="Playfair Display 2"/>
            </a:endParaRPr>
          </a:p>
          <a:p>
            <a:pPr algn="l">
              <a:lnSpc>
                <a:spcPts val="6046"/>
              </a:lnSpc>
            </a:pPr>
            <a:endParaRPr lang="en-US" sz="3851" spc="11">
              <a:solidFill>
                <a:srgbClr val="EFEEE7"/>
              </a:solidFill>
              <a:latin typeface="Playfair Display 2"/>
              <a:ea typeface="Playfair Display 2"/>
              <a:cs typeface="Playfair Display 2"/>
              <a:sym typeface="Playfair Display 2"/>
            </a:endParaRPr>
          </a:p>
          <a:p>
            <a:pPr algn="l">
              <a:lnSpc>
                <a:spcPts val="4162"/>
              </a:lnSpc>
            </a:pPr>
            <a:endParaRPr lang="en-US" sz="3851" spc="11">
              <a:solidFill>
                <a:srgbClr val="EFEEE7"/>
              </a:solidFill>
              <a:latin typeface="Playfair Display 2"/>
              <a:ea typeface="Playfair Display 2"/>
              <a:cs typeface="Playfair Display 2"/>
              <a:sym typeface="Playfair Display 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6437655" y="3342616"/>
            <a:ext cx="5412690" cy="1511079"/>
          </a:xfrm>
          <a:custGeom>
            <a:avLst/>
            <a:gdLst/>
            <a:ahLst/>
            <a:cxnLst/>
            <a:rect l="l" t="t" r="r" b="b"/>
            <a:pathLst>
              <a:path w="5412690" h="1511079">
                <a:moveTo>
                  <a:pt x="0" y="0"/>
                </a:moveTo>
                <a:lnTo>
                  <a:pt x="5412690" y="0"/>
                </a:lnTo>
                <a:lnTo>
                  <a:pt x="5412690" y="1511079"/>
                </a:lnTo>
                <a:lnTo>
                  <a:pt x="0" y="1511079"/>
                </a:lnTo>
                <a:lnTo>
                  <a:pt x="0" y="0"/>
                </a:lnTo>
                <a:close/>
              </a:path>
            </a:pathLst>
          </a:custGeom>
          <a:blipFill>
            <a:blip r:embed="rId2"/>
            <a:stretch>
              <a:fillRect l="-92715" b="-176372"/>
            </a:stretch>
          </a:blipFill>
        </p:spPr>
        <p:txBody>
          <a:bodyPr/>
          <a:lstStyle/>
          <a:p>
            <a:endParaRPr lang="en-IN"/>
          </a:p>
        </p:txBody>
      </p:sp>
      <p:sp>
        <p:nvSpPr>
          <p:cNvPr id="4" name="TextBox 4"/>
          <p:cNvSpPr txBox="1"/>
          <p:nvPr/>
        </p:nvSpPr>
        <p:spPr>
          <a:xfrm>
            <a:off x="1006871" y="952500"/>
            <a:ext cx="16230600" cy="589546"/>
          </a:xfrm>
          <a:prstGeom prst="rect">
            <a:avLst/>
          </a:prstGeom>
        </p:spPr>
        <p:txBody>
          <a:bodyPr lIns="0" tIns="0" rIns="0" bIns="0" rtlCol="0" anchor="t">
            <a:spAutoFit/>
          </a:bodyPr>
          <a:lstStyle/>
          <a:p>
            <a:pPr algn="l">
              <a:lnSpc>
                <a:spcPts val="4780"/>
              </a:lnSpc>
              <a:spcBef>
                <a:spcPct val="0"/>
              </a:spcBef>
            </a:pPr>
            <a:r>
              <a:rPr lang="en-US" sz="3414" b="1" spc="775">
                <a:solidFill>
                  <a:srgbClr val="2B2C30"/>
                </a:solidFill>
                <a:latin typeface="Public Sans Bold"/>
                <a:ea typeface="Public Sans Bold"/>
                <a:cs typeface="Public Sans Bold"/>
                <a:sym typeface="Public Sans Bold"/>
              </a:rPr>
              <a:t>RMSE COMPARISON – EVALUATING MODEL ACCURACY</a:t>
            </a:r>
          </a:p>
        </p:txBody>
      </p:sp>
      <p:sp>
        <p:nvSpPr>
          <p:cNvPr id="5" name="TextBox 5"/>
          <p:cNvSpPr txBox="1"/>
          <p:nvPr/>
        </p:nvSpPr>
        <p:spPr>
          <a:xfrm>
            <a:off x="1006871" y="2412113"/>
            <a:ext cx="16208782" cy="7073007"/>
          </a:xfrm>
          <a:prstGeom prst="rect">
            <a:avLst/>
          </a:prstGeom>
        </p:spPr>
        <p:txBody>
          <a:bodyPr lIns="0" tIns="0" rIns="0" bIns="0" rtlCol="0" anchor="t">
            <a:spAutoFit/>
          </a:bodyPr>
          <a:lstStyle/>
          <a:p>
            <a:pPr algn="l">
              <a:lnSpc>
                <a:spcPts val="5113"/>
              </a:lnSpc>
            </a:pPr>
            <a:r>
              <a:rPr lang="en-US" sz="2734">
                <a:solidFill>
                  <a:srgbClr val="2B2C30"/>
                </a:solidFill>
                <a:latin typeface="Playfair Display 2"/>
                <a:ea typeface="Playfair Display 2"/>
                <a:cs typeface="Playfair Display 2"/>
                <a:sym typeface="Playfair Display 2"/>
              </a:rPr>
              <a:t>What is RMSE? : Root Mean Square Error (RMSE) quantifies the average magnitude of prediction errors. </a:t>
            </a:r>
          </a:p>
          <a:p>
            <a:pPr algn="l">
              <a:lnSpc>
                <a:spcPts val="5113"/>
              </a:lnSpc>
            </a:pPr>
            <a:endParaRPr lang="en-US" sz="2734">
              <a:solidFill>
                <a:srgbClr val="2B2C30"/>
              </a:solidFill>
              <a:latin typeface="Playfair Display 2"/>
              <a:ea typeface="Playfair Display 2"/>
              <a:cs typeface="Playfair Display 2"/>
              <a:sym typeface="Playfair Display 2"/>
            </a:endParaRPr>
          </a:p>
          <a:p>
            <a:pPr algn="l">
              <a:lnSpc>
                <a:spcPts val="5113"/>
              </a:lnSpc>
            </a:pPr>
            <a:endParaRPr lang="en-US" sz="2734">
              <a:solidFill>
                <a:srgbClr val="2B2C30"/>
              </a:solidFill>
              <a:latin typeface="Playfair Display 2"/>
              <a:ea typeface="Playfair Display 2"/>
              <a:cs typeface="Playfair Display 2"/>
              <a:sym typeface="Playfair Display 2"/>
            </a:endParaRPr>
          </a:p>
          <a:p>
            <a:pPr algn="l">
              <a:lnSpc>
                <a:spcPts val="5113"/>
              </a:lnSpc>
            </a:pPr>
            <a:r>
              <a:rPr lang="en-US" sz="2734">
                <a:solidFill>
                  <a:srgbClr val="2B2C30"/>
                </a:solidFill>
                <a:latin typeface="Playfair Display 2"/>
                <a:ea typeface="Playfair Display 2"/>
                <a:cs typeface="Playfair Display 2"/>
                <a:sym typeface="Playfair Display 2"/>
              </a:rPr>
              <a:t>Why use RMSE?</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Interpretability: RMSE is expressed in the same units as the target variable (stock price), making it intuitive to understand.</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Sensitivity to Large Errors: RMSE penalizes large errors more than small ones, making it suitable for financial contexts where significant deviations are costly.</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Comparative Metric: RMSE allows for a consistent performance comparison across different models.</a:t>
            </a:r>
          </a:p>
          <a:p>
            <a:pPr algn="l">
              <a:lnSpc>
                <a:spcPts val="5113"/>
              </a:lnSpc>
            </a:pPr>
            <a:endParaRPr lang="en-US" sz="2734">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20019" y="600072"/>
            <a:ext cx="7219318" cy="5224888"/>
          </a:xfrm>
          <a:custGeom>
            <a:avLst/>
            <a:gdLst/>
            <a:ahLst/>
            <a:cxnLst/>
            <a:rect l="l" t="t" r="r" b="b"/>
            <a:pathLst>
              <a:path w="7219318" h="5224888">
                <a:moveTo>
                  <a:pt x="0" y="0"/>
                </a:moveTo>
                <a:lnTo>
                  <a:pt x="7219318" y="0"/>
                </a:lnTo>
                <a:lnTo>
                  <a:pt x="7219318" y="5224887"/>
                </a:lnTo>
                <a:lnTo>
                  <a:pt x="0" y="5224887"/>
                </a:lnTo>
                <a:lnTo>
                  <a:pt x="0" y="0"/>
                </a:lnTo>
                <a:close/>
              </a:path>
            </a:pathLst>
          </a:custGeom>
          <a:blipFill>
            <a:blip r:embed="rId2"/>
            <a:stretch>
              <a:fillRect r="-49508"/>
            </a:stretch>
          </a:blipFill>
        </p:spPr>
        <p:txBody>
          <a:bodyPr/>
          <a:lstStyle/>
          <a:p>
            <a:endParaRPr lang="en-IN"/>
          </a:p>
        </p:txBody>
      </p:sp>
      <p:sp>
        <p:nvSpPr>
          <p:cNvPr id="3" name="Freeform 3"/>
          <p:cNvSpPr/>
          <p:nvPr/>
        </p:nvSpPr>
        <p:spPr>
          <a:xfrm>
            <a:off x="8279153" y="600072"/>
            <a:ext cx="9554968" cy="5271863"/>
          </a:xfrm>
          <a:custGeom>
            <a:avLst/>
            <a:gdLst/>
            <a:ahLst/>
            <a:cxnLst/>
            <a:rect l="l" t="t" r="r" b="b"/>
            <a:pathLst>
              <a:path w="9554968" h="5271863">
                <a:moveTo>
                  <a:pt x="0" y="0"/>
                </a:moveTo>
                <a:lnTo>
                  <a:pt x="9554968" y="0"/>
                </a:lnTo>
                <a:lnTo>
                  <a:pt x="9554968" y="5271863"/>
                </a:lnTo>
                <a:lnTo>
                  <a:pt x="0" y="5271863"/>
                </a:lnTo>
                <a:lnTo>
                  <a:pt x="0" y="0"/>
                </a:lnTo>
                <a:close/>
              </a:path>
            </a:pathLst>
          </a:custGeom>
          <a:blipFill>
            <a:blip r:embed="rId3"/>
            <a:stretch>
              <a:fillRect t="-8067"/>
            </a:stretch>
          </a:blipFill>
        </p:spPr>
        <p:txBody>
          <a:bodyPr/>
          <a:lstStyle/>
          <a:p>
            <a:endParaRPr lang="en-IN"/>
          </a:p>
        </p:txBody>
      </p:sp>
      <p:sp>
        <p:nvSpPr>
          <p:cNvPr id="4" name="TextBox 4"/>
          <p:cNvSpPr txBox="1"/>
          <p:nvPr/>
        </p:nvSpPr>
        <p:spPr>
          <a:xfrm>
            <a:off x="1028700" y="6069578"/>
            <a:ext cx="17259300" cy="5129907"/>
          </a:xfrm>
          <a:prstGeom prst="rect">
            <a:avLst/>
          </a:prstGeom>
        </p:spPr>
        <p:txBody>
          <a:bodyPr lIns="0" tIns="0" rIns="0" bIns="0" rtlCol="0" anchor="t">
            <a:spAutoFit/>
          </a:bodyPr>
          <a:lstStyle/>
          <a:p>
            <a:pPr algn="l">
              <a:lnSpc>
                <a:spcPts val="5113"/>
              </a:lnSpc>
            </a:pPr>
            <a:r>
              <a:rPr lang="en-US" sz="2734">
                <a:solidFill>
                  <a:srgbClr val="2B2C30"/>
                </a:solidFill>
                <a:latin typeface="Playfair Display 2"/>
                <a:ea typeface="Playfair Display 2"/>
                <a:cs typeface="Playfair Display 2"/>
                <a:sym typeface="Playfair Display 2"/>
              </a:rPr>
              <a:t>A bar chart visualization comparing RMSE values for the models used shows that:</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Linear Regression performed best (lowest RMSE: 0.0119).</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Decision Tree had the highest error (RMSE: 0.159).</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Models like Random Forest, Ridge, SVM, and ARIMA fell in between.</a:t>
            </a:r>
          </a:p>
          <a:p>
            <a:pPr marL="590353" lvl="1" indent="-295176" algn="l">
              <a:lnSpc>
                <a:spcPts val="5113"/>
              </a:lnSpc>
              <a:buFont typeface="Arial"/>
              <a:buChar char="•"/>
            </a:pPr>
            <a:r>
              <a:rPr lang="en-US" sz="2734">
                <a:solidFill>
                  <a:srgbClr val="2B2C30"/>
                </a:solidFill>
                <a:latin typeface="Playfair Display 2"/>
                <a:ea typeface="Playfair Display 2"/>
                <a:cs typeface="Playfair Display 2"/>
                <a:sym typeface="Playfair Display 2"/>
              </a:rPr>
              <a:t>Simple models like Linear Regression outperformed more complex ones like Decision Trees and SVM, reaffirming that effective feature engineering and data quality can often outweigh model complexity.</a:t>
            </a:r>
          </a:p>
          <a:p>
            <a:pPr algn="l">
              <a:lnSpc>
                <a:spcPts val="5113"/>
              </a:lnSpc>
            </a:pPr>
            <a:endParaRPr lang="en-US" sz="2734">
              <a:solidFill>
                <a:srgbClr val="2B2C30"/>
              </a:solidFill>
              <a:latin typeface="Playfair Display 2"/>
              <a:ea typeface="Playfair Display 2"/>
              <a:cs typeface="Playfair Display 2"/>
              <a:sym typeface="Playfair Display 2"/>
            </a:endParaRPr>
          </a:p>
          <a:p>
            <a:pPr algn="l">
              <a:lnSpc>
                <a:spcPts val="5113"/>
              </a:lnSpc>
            </a:pPr>
            <a:endParaRPr lang="en-US" sz="2734">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52500"/>
            <a:ext cx="16230600" cy="589546"/>
          </a:xfrm>
          <a:prstGeom prst="rect">
            <a:avLst/>
          </a:prstGeom>
        </p:spPr>
        <p:txBody>
          <a:bodyPr lIns="0" tIns="0" rIns="0" bIns="0" rtlCol="0" anchor="t">
            <a:spAutoFit/>
          </a:bodyPr>
          <a:lstStyle/>
          <a:p>
            <a:pPr algn="l">
              <a:lnSpc>
                <a:spcPts val="4780"/>
              </a:lnSpc>
              <a:spcBef>
                <a:spcPct val="0"/>
              </a:spcBef>
            </a:pPr>
            <a:r>
              <a:rPr lang="en-US" sz="3414" b="1" spc="775">
                <a:solidFill>
                  <a:srgbClr val="2B2C30"/>
                </a:solidFill>
                <a:latin typeface="Public Sans Bold"/>
                <a:ea typeface="Public Sans Bold"/>
                <a:cs typeface="Public Sans Bold"/>
                <a:sym typeface="Public Sans Bold"/>
              </a:rPr>
              <a:t>FORECASTING RESULTS</a:t>
            </a:r>
          </a:p>
        </p:txBody>
      </p:sp>
      <p:sp>
        <p:nvSpPr>
          <p:cNvPr id="4" name="TextBox 4"/>
          <p:cNvSpPr txBox="1"/>
          <p:nvPr/>
        </p:nvSpPr>
        <p:spPr>
          <a:xfrm>
            <a:off x="1028700" y="1851657"/>
            <a:ext cx="14976091" cy="8302638"/>
          </a:xfrm>
          <a:prstGeom prst="rect">
            <a:avLst/>
          </a:prstGeom>
        </p:spPr>
        <p:txBody>
          <a:bodyPr lIns="0" tIns="0" rIns="0" bIns="0" rtlCol="0" anchor="t">
            <a:spAutoFit/>
          </a:bodyPr>
          <a:lstStyle/>
          <a:p>
            <a:pPr algn="l">
              <a:lnSpc>
                <a:spcPts val="4724"/>
              </a:lnSpc>
            </a:pPr>
            <a:endParaRPr/>
          </a:p>
          <a:p>
            <a:pPr algn="l">
              <a:lnSpc>
                <a:spcPts val="4724"/>
              </a:lnSpc>
            </a:pPr>
            <a:r>
              <a:rPr lang="en-US" sz="2526">
                <a:solidFill>
                  <a:srgbClr val="2B2C30"/>
                </a:solidFill>
                <a:latin typeface="Playfair Display 2"/>
                <a:ea typeface="Playfair Display 2"/>
                <a:cs typeface="Playfair Display 2"/>
                <a:sym typeface="Playfair Display 2"/>
              </a:rPr>
              <a:t>The project included a 30-day forward forecast using top-performing models:</a:t>
            </a:r>
          </a:p>
          <a:p>
            <a:pPr algn="l">
              <a:lnSpc>
                <a:spcPts val="4724"/>
              </a:lnSpc>
            </a:pPr>
            <a:endParaRPr lang="en-US" sz="2526">
              <a:solidFill>
                <a:srgbClr val="2B2C30"/>
              </a:solidFill>
              <a:latin typeface="Playfair Display 2"/>
              <a:ea typeface="Playfair Display 2"/>
              <a:cs typeface="Playfair Display 2"/>
              <a:sym typeface="Playfair Display 2"/>
            </a:endParaRP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Linear Regression:</a:t>
            </a:r>
          </a:p>
          <a:p>
            <a:pPr algn="l">
              <a:lnSpc>
                <a:spcPts val="4724"/>
              </a:lnSpc>
            </a:pPr>
            <a:r>
              <a:rPr lang="en-US" sz="2526">
                <a:solidFill>
                  <a:srgbClr val="2B2C30"/>
                </a:solidFill>
                <a:latin typeface="Playfair Display 2"/>
                <a:ea typeface="Playfair Display 2"/>
                <a:cs typeface="Playfair Display 2"/>
                <a:sym typeface="Playfair Display 2"/>
              </a:rPr>
              <a:t>Forecast aligned closely with real prices.</a:t>
            </a:r>
          </a:p>
          <a:p>
            <a:pPr algn="l">
              <a:lnSpc>
                <a:spcPts val="4724"/>
              </a:lnSpc>
            </a:pPr>
            <a:r>
              <a:rPr lang="en-US" sz="2526">
                <a:solidFill>
                  <a:srgbClr val="2B2C30"/>
                </a:solidFill>
                <a:latin typeface="Playfair Display 2"/>
                <a:ea typeface="Playfair Display 2"/>
                <a:cs typeface="Playfair Display 2"/>
                <a:sym typeface="Playfair Display 2"/>
              </a:rPr>
              <a:t>RMSE = 0.2785</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ARIMA:</a:t>
            </a:r>
          </a:p>
          <a:p>
            <a:pPr algn="l">
              <a:lnSpc>
                <a:spcPts val="4724"/>
              </a:lnSpc>
            </a:pPr>
            <a:r>
              <a:rPr lang="en-US" sz="2526">
                <a:solidFill>
                  <a:srgbClr val="2B2C30"/>
                </a:solidFill>
                <a:latin typeface="Playfair Display 2"/>
                <a:ea typeface="Playfair Display 2"/>
                <a:cs typeface="Playfair Display 2"/>
                <a:sym typeface="Playfair Display 2"/>
              </a:rPr>
              <a:t>Captured trends but lagged during sudden changes.</a:t>
            </a:r>
          </a:p>
          <a:p>
            <a:pPr algn="l">
              <a:lnSpc>
                <a:spcPts val="4724"/>
              </a:lnSpc>
            </a:pPr>
            <a:r>
              <a:rPr lang="en-US" sz="2526">
                <a:solidFill>
                  <a:srgbClr val="2B2C30"/>
                </a:solidFill>
                <a:latin typeface="Playfair Display 2"/>
                <a:ea typeface="Playfair Display 2"/>
                <a:cs typeface="Playfair Display 2"/>
                <a:sym typeface="Playfair Display 2"/>
              </a:rPr>
              <a:t>RMSE = 1.0794</a:t>
            </a:r>
          </a:p>
          <a:p>
            <a:pPr algn="l">
              <a:lnSpc>
                <a:spcPts val="4724"/>
              </a:lnSpc>
            </a:pPr>
            <a:endParaRPr lang="en-US" sz="2526">
              <a:solidFill>
                <a:srgbClr val="2B2C30"/>
              </a:solidFill>
              <a:latin typeface="Playfair Display 2"/>
              <a:ea typeface="Playfair Display 2"/>
              <a:cs typeface="Playfair Display 2"/>
              <a:sym typeface="Playfair Display 2"/>
            </a:endParaRPr>
          </a:p>
          <a:p>
            <a:pPr algn="l">
              <a:lnSpc>
                <a:spcPts val="4724"/>
              </a:lnSpc>
            </a:pPr>
            <a:r>
              <a:rPr lang="en-US" sz="2526">
                <a:solidFill>
                  <a:srgbClr val="2B2C30"/>
                </a:solidFill>
                <a:latin typeface="Playfair Display 2"/>
                <a:ea typeface="Playfair Display 2"/>
                <a:cs typeface="Playfair Display 2"/>
                <a:sym typeface="Playfair Display 2"/>
              </a:rPr>
              <a:t>Conclusion:  </a:t>
            </a:r>
          </a:p>
          <a:p>
            <a:pPr algn="l">
              <a:lnSpc>
                <a:spcPts val="4724"/>
              </a:lnSpc>
            </a:pPr>
            <a:r>
              <a:rPr lang="en-US" sz="2526">
                <a:solidFill>
                  <a:srgbClr val="2B2C30"/>
                </a:solidFill>
                <a:latin typeface="Playfair Display 2"/>
                <a:ea typeface="Playfair Display 2"/>
                <a:cs typeface="Playfair Display 2"/>
                <a:sym typeface="Playfair Display 2"/>
              </a:rPr>
              <a:t>Linear Regression delivered better short-term predictive power despite its simplicity, likely benefiting from trend-preserving engineered features.</a:t>
            </a:r>
          </a:p>
          <a:p>
            <a:pPr algn="l">
              <a:lnSpc>
                <a:spcPts val="4724"/>
              </a:lnSpc>
            </a:pPr>
            <a:endParaRPr lang="en-US" sz="2526">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657705" y="745176"/>
            <a:ext cx="9554968" cy="5697150"/>
          </a:xfrm>
          <a:custGeom>
            <a:avLst/>
            <a:gdLst/>
            <a:ahLst/>
            <a:cxnLst/>
            <a:rect l="l" t="t" r="r" b="b"/>
            <a:pathLst>
              <a:path w="9554968" h="5697150">
                <a:moveTo>
                  <a:pt x="0" y="0"/>
                </a:moveTo>
                <a:lnTo>
                  <a:pt x="9554968" y="0"/>
                </a:lnTo>
                <a:lnTo>
                  <a:pt x="9554968" y="5697149"/>
                </a:lnTo>
                <a:lnTo>
                  <a:pt x="0" y="569714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07671" y="6960994"/>
            <a:ext cx="17880329" cy="3571420"/>
          </a:xfrm>
          <a:prstGeom prst="rect">
            <a:avLst/>
          </a:prstGeom>
        </p:spPr>
        <p:txBody>
          <a:bodyPr lIns="0" tIns="0" rIns="0" bIns="0" rtlCol="0" anchor="t">
            <a:spAutoFit/>
          </a:bodyPr>
          <a:lstStyle/>
          <a:p>
            <a:pPr algn="l">
              <a:lnSpc>
                <a:spcPts val="4918"/>
              </a:lnSpc>
            </a:pPr>
            <a:r>
              <a:rPr lang="en-US" sz="2629" b="1">
                <a:solidFill>
                  <a:srgbClr val="2B2C30"/>
                </a:solidFill>
                <a:latin typeface="Playfair Display 2 Bold"/>
                <a:ea typeface="Playfair Display 2 Bold"/>
                <a:cs typeface="Playfair Display 2 Bold"/>
                <a:sym typeface="Playfair Display 2 Bold"/>
              </a:rPr>
              <a:t>Predicted vs Actual Close Price Plot:</a:t>
            </a:r>
          </a:p>
          <a:p>
            <a:pPr marL="546222" lvl="1" indent="-273111" algn="l">
              <a:lnSpc>
                <a:spcPts val="4731"/>
              </a:lnSpc>
              <a:buFont typeface="Arial"/>
              <a:buChar char="•"/>
            </a:pPr>
            <a:r>
              <a:rPr lang="en-US" sz="2529">
                <a:solidFill>
                  <a:srgbClr val="2B2C30"/>
                </a:solidFill>
                <a:latin typeface="Playfair Display 2"/>
                <a:ea typeface="Playfair Display 2"/>
                <a:cs typeface="Playfair Display 2"/>
                <a:sym typeface="Playfair Display 2"/>
              </a:rPr>
              <a:t>Red line with markers: Actual closing prices (observed values).</a:t>
            </a:r>
          </a:p>
          <a:p>
            <a:pPr marL="546222" lvl="1" indent="-273111" algn="l">
              <a:lnSpc>
                <a:spcPts val="4731"/>
              </a:lnSpc>
              <a:buFont typeface="Arial"/>
              <a:buChar char="•"/>
            </a:pPr>
            <a:r>
              <a:rPr lang="en-US" sz="2529">
                <a:solidFill>
                  <a:srgbClr val="2B2C30"/>
                </a:solidFill>
                <a:latin typeface="Playfair Display 2"/>
                <a:ea typeface="Playfair Display 2"/>
                <a:cs typeface="Playfair Display 2"/>
                <a:sym typeface="Playfair Display 2"/>
              </a:rPr>
              <a:t>Blue line: Linear Regression predictions, showing a consistent upward trend that closely tracks actual prices.</a:t>
            </a:r>
          </a:p>
          <a:p>
            <a:pPr marL="546222" lvl="1" indent="-273111" algn="l">
              <a:lnSpc>
                <a:spcPts val="4731"/>
              </a:lnSpc>
              <a:buFont typeface="Arial"/>
              <a:buChar char="•"/>
            </a:pPr>
            <a:r>
              <a:rPr lang="en-US" sz="2529">
                <a:solidFill>
                  <a:srgbClr val="2B2C30"/>
                </a:solidFill>
                <a:latin typeface="Playfair Display 2"/>
                <a:ea typeface="Playfair Display 2"/>
                <a:cs typeface="Playfair Display 2"/>
                <a:sym typeface="Playfair Display 2"/>
              </a:rPr>
              <a:t>Green dashed line: ARIMA predictions, reflecting a decreasing trend and underfitting to the recent market movement.</a:t>
            </a:r>
          </a:p>
          <a:p>
            <a:pPr algn="l">
              <a:lnSpc>
                <a:spcPts val="4731"/>
              </a:lnSpc>
            </a:pPr>
            <a:endParaRPr lang="en-US" sz="2529">
              <a:solidFill>
                <a:srgbClr val="2B2C30"/>
              </a:solidFill>
              <a:latin typeface="Playfair Display 2"/>
              <a:ea typeface="Playfair Display 2"/>
              <a:cs typeface="Playfair Display 2"/>
              <a:sym typeface="Playfair Display 2"/>
            </a:endParaRPr>
          </a:p>
          <a:p>
            <a:pPr algn="l">
              <a:lnSpc>
                <a:spcPts val="4731"/>
              </a:lnSpc>
            </a:pPr>
            <a:endParaRPr lang="en-US" sz="2529">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952500"/>
            <a:ext cx="16230600" cy="589546"/>
          </a:xfrm>
          <a:prstGeom prst="rect">
            <a:avLst/>
          </a:prstGeom>
        </p:spPr>
        <p:txBody>
          <a:bodyPr lIns="0" tIns="0" rIns="0" bIns="0" rtlCol="0" anchor="t">
            <a:spAutoFit/>
          </a:bodyPr>
          <a:lstStyle/>
          <a:p>
            <a:pPr algn="l">
              <a:lnSpc>
                <a:spcPts val="4780"/>
              </a:lnSpc>
              <a:spcBef>
                <a:spcPct val="0"/>
              </a:spcBef>
            </a:pPr>
            <a:r>
              <a:rPr lang="en-US" sz="3414" b="1" spc="775">
                <a:solidFill>
                  <a:srgbClr val="2B2C30"/>
                </a:solidFill>
                <a:latin typeface="Public Sans Bold"/>
                <a:ea typeface="Public Sans Bold"/>
                <a:cs typeface="Public Sans Bold"/>
                <a:sym typeface="Public Sans Bold"/>
              </a:rPr>
              <a:t>VALIDATION &amp; BIAS</a:t>
            </a:r>
          </a:p>
        </p:txBody>
      </p:sp>
      <p:sp>
        <p:nvSpPr>
          <p:cNvPr id="4" name="TextBox 4"/>
          <p:cNvSpPr txBox="1"/>
          <p:nvPr/>
        </p:nvSpPr>
        <p:spPr>
          <a:xfrm>
            <a:off x="1028700" y="1851657"/>
            <a:ext cx="14976091" cy="7705803"/>
          </a:xfrm>
          <a:prstGeom prst="rect">
            <a:avLst/>
          </a:prstGeom>
        </p:spPr>
        <p:txBody>
          <a:bodyPr lIns="0" tIns="0" rIns="0" bIns="0" rtlCol="0" anchor="t">
            <a:spAutoFit/>
          </a:bodyPr>
          <a:lstStyle/>
          <a:p>
            <a:pPr algn="l">
              <a:lnSpc>
                <a:spcPts val="4724"/>
              </a:lnSpc>
            </a:pPr>
            <a:r>
              <a:rPr lang="en-US" sz="2526">
                <a:solidFill>
                  <a:srgbClr val="2B2C30"/>
                </a:solidFill>
                <a:latin typeface="Playfair Display 2"/>
                <a:ea typeface="Playfair Display 2"/>
                <a:cs typeface="Playfair Display 2"/>
                <a:sym typeface="Playfair Display 2"/>
              </a:rPr>
              <a:t>Validation Strategy:</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Used train-test split (chronological to respect time series structure).</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Evaluated using RMSE and residual analysis.</a:t>
            </a:r>
          </a:p>
          <a:p>
            <a:pPr algn="l">
              <a:lnSpc>
                <a:spcPts val="4724"/>
              </a:lnSpc>
            </a:pPr>
            <a:endParaRPr lang="en-US" sz="2526">
              <a:solidFill>
                <a:srgbClr val="2B2C30"/>
              </a:solidFill>
              <a:latin typeface="Playfair Display 2"/>
              <a:ea typeface="Playfair Display 2"/>
              <a:cs typeface="Playfair Display 2"/>
              <a:sym typeface="Playfair Display 2"/>
            </a:endParaRPr>
          </a:p>
          <a:p>
            <a:pPr algn="l">
              <a:lnSpc>
                <a:spcPts val="4724"/>
              </a:lnSpc>
            </a:pPr>
            <a:r>
              <a:rPr lang="en-US" sz="2526">
                <a:solidFill>
                  <a:srgbClr val="2B2C30"/>
                </a:solidFill>
                <a:latin typeface="Playfair Display 2"/>
                <a:ea typeface="Playfair Display 2"/>
                <a:cs typeface="Playfair Display 2"/>
                <a:sym typeface="Playfair Display 2"/>
              </a:rPr>
              <a:t>Bias Analysis:</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LSTM: Underfit due to insufficient data and tuning.</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Decision Trees: Tended to overfit due to sensitivity to outliers and lack of ensemble effect.</a:t>
            </a:r>
          </a:p>
          <a:p>
            <a:pPr marL="545456" lvl="1" indent="-272728" algn="l">
              <a:lnSpc>
                <a:spcPts val="4724"/>
              </a:lnSpc>
              <a:buFont typeface="Arial"/>
              <a:buChar char="•"/>
            </a:pPr>
            <a:r>
              <a:rPr lang="en-US" sz="2526">
                <a:solidFill>
                  <a:srgbClr val="2B2C30"/>
                </a:solidFill>
                <a:latin typeface="Playfair Display 2"/>
                <a:ea typeface="Playfair Display 2"/>
                <a:cs typeface="Playfair Display 2"/>
                <a:sym typeface="Playfair Display 2"/>
              </a:rPr>
              <a:t>Linear Regression: Maintained low bias and variance, achieving a good tradeoff.</a:t>
            </a:r>
          </a:p>
          <a:p>
            <a:pPr algn="l">
              <a:lnSpc>
                <a:spcPts val="4724"/>
              </a:lnSpc>
            </a:pPr>
            <a:endParaRPr lang="en-US" sz="2526">
              <a:solidFill>
                <a:srgbClr val="2B2C30"/>
              </a:solidFill>
              <a:latin typeface="Playfair Display 2"/>
              <a:ea typeface="Playfair Display 2"/>
              <a:cs typeface="Playfair Display 2"/>
              <a:sym typeface="Playfair Display 2"/>
            </a:endParaRPr>
          </a:p>
          <a:p>
            <a:pPr algn="l">
              <a:lnSpc>
                <a:spcPts val="4724"/>
              </a:lnSpc>
            </a:pPr>
            <a:r>
              <a:rPr lang="en-US" sz="2526">
                <a:solidFill>
                  <a:srgbClr val="2B2C30"/>
                </a:solidFill>
                <a:latin typeface="Playfair Display 2"/>
                <a:ea typeface="Playfair Display 2"/>
                <a:cs typeface="Playfair Display 2"/>
                <a:sym typeface="Playfair Display 2"/>
              </a:rPr>
              <a:t>This analysis reveals that model complexity must align with data richness and problem context to avoid bias-variance pitfalls.</a:t>
            </a:r>
          </a:p>
          <a:p>
            <a:pPr algn="l">
              <a:lnSpc>
                <a:spcPts val="4724"/>
              </a:lnSpc>
            </a:pPr>
            <a:endParaRPr lang="en-US" sz="2526">
              <a:solidFill>
                <a:srgbClr val="2B2C30"/>
              </a:solidFill>
              <a:latin typeface="Playfair Display 2"/>
              <a:ea typeface="Playfair Display 2"/>
              <a:cs typeface="Playfair Display 2"/>
              <a:sym typeface="Playfair Display 2"/>
            </a:endParaRPr>
          </a:p>
          <a:p>
            <a:pPr algn="l">
              <a:lnSpc>
                <a:spcPts val="4724"/>
              </a:lnSpc>
            </a:pPr>
            <a:endParaRPr lang="en-US" sz="2526">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4969940" y="522776"/>
            <a:ext cx="8348120" cy="5895860"/>
          </a:xfrm>
          <a:custGeom>
            <a:avLst/>
            <a:gdLst/>
            <a:ahLst/>
            <a:cxnLst/>
            <a:rect l="l" t="t" r="r" b="b"/>
            <a:pathLst>
              <a:path w="8348120" h="5895860">
                <a:moveTo>
                  <a:pt x="0" y="0"/>
                </a:moveTo>
                <a:lnTo>
                  <a:pt x="8348120" y="0"/>
                </a:lnTo>
                <a:lnTo>
                  <a:pt x="8348120" y="5895860"/>
                </a:lnTo>
                <a:lnTo>
                  <a:pt x="0" y="589586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81000" y="6518106"/>
            <a:ext cx="18827617" cy="5318464"/>
          </a:xfrm>
          <a:prstGeom prst="rect">
            <a:avLst/>
          </a:prstGeom>
        </p:spPr>
        <p:txBody>
          <a:bodyPr wrap="square" lIns="0" tIns="0" rIns="0" bIns="0" rtlCol="0" anchor="t">
            <a:spAutoFit/>
          </a:bodyPr>
          <a:lstStyle/>
          <a:p>
            <a:pPr algn="l">
              <a:lnSpc>
                <a:spcPts val="4724"/>
              </a:lnSpc>
            </a:pPr>
            <a:r>
              <a:rPr lang="en-US" sz="2526" dirty="0">
                <a:solidFill>
                  <a:srgbClr val="2B2C30"/>
                </a:solidFill>
                <a:latin typeface="Playfair Display 2"/>
                <a:ea typeface="Playfair Display 2"/>
                <a:cs typeface="Playfair Display 2"/>
                <a:sym typeface="Playfair Display 2"/>
              </a:rPr>
              <a:t>Top Row: Residual Distribution</a:t>
            </a:r>
          </a:p>
          <a:p>
            <a:pPr marL="545456" lvl="1" indent="-272728" algn="l">
              <a:lnSpc>
                <a:spcPts val="4724"/>
              </a:lnSpc>
              <a:buFont typeface="Arial"/>
              <a:buChar char="•"/>
            </a:pPr>
            <a:r>
              <a:rPr lang="en-US" sz="2526" dirty="0">
                <a:solidFill>
                  <a:srgbClr val="2B2C30"/>
                </a:solidFill>
                <a:latin typeface="Playfair Display 2"/>
                <a:ea typeface="Playfair Display 2"/>
                <a:cs typeface="Playfair Display 2"/>
                <a:sym typeface="Playfair Display 2"/>
              </a:rPr>
              <a:t>Left (Linear Regression): Residuals are tightly clustered near zero, suggesting low prediction error and good model fit.</a:t>
            </a:r>
          </a:p>
          <a:p>
            <a:pPr marL="545456" lvl="1" indent="-272728" algn="l">
              <a:lnSpc>
                <a:spcPts val="4724"/>
              </a:lnSpc>
              <a:buFont typeface="Arial"/>
              <a:buChar char="•"/>
            </a:pPr>
            <a:r>
              <a:rPr lang="en-US" sz="2526" dirty="0">
                <a:solidFill>
                  <a:srgbClr val="2B2C30"/>
                </a:solidFill>
                <a:latin typeface="Playfair Display 2"/>
                <a:ea typeface="Playfair Display 2"/>
                <a:cs typeface="Playfair Display 2"/>
                <a:sym typeface="Playfair Display 2"/>
              </a:rPr>
              <a:t>Right (ARIMA): Residuals are more widely spread and skewed, indicating systematic underprediction of rising prices.</a:t>
            </a:r>
          </a:p>
          <a:p>
            <a:pPr algn="l">
              <a:lnSpc>
                <a:spcPts val="4724"/>
              </a:lnSpc>
            </a:pPr>
            <a:r>
              <a:rPr lang="en-US" sz="2526" dirty="0">
                <a:solidFill>
                  <a:srgbClr val="2B2C30"/>
                </a:solidFill>
                <a:latin typeface="Playfair Display 2"/>
                <a:ea typeface="Playfair Display 2"/>
                <a:cs typeface="Playfair Display 2"/>
                <a:sym typeface="Playfair Display 2"/>
              </a:rPr>
              <a:t> Bottom Row: Predicted vs Actual Scatter Plots</a:t>
            </a:r>
          </a:p>
          <a:p>
            <a:pPr marL="545456" lvl="1" indent="-272728" algn="l">
              <a:lnSpc>
                <a:spcPts val="4724"/>
              </a:lnSpc>
              <a:buFont typeface="Arial"/>
              <a:buChar char="•"/>
            </a:pPr>
            <a:r>
              <a:rPr lang="en-US" sz="2526" dirty="0">
                <a:solidFill>
                  <a:srgbClr val="2B2C30"/>
                </a:solidFill>
                <a:latin typeface="Playfair Display 2"/>
                <a:ea typeface="Playfair Display 2"/>
                <a:cs typeface="Playfair Display 2"/>
                <a:sym typeface="Playfair Display 2"/>
              </a:rPr>
              <a:t>Left (Linear Regression): Points align closely with the diagonal (perfect prediction), showing high accuracy.</a:t>
            </a:r>
          </a:p>
          <a:p>
            <a:pPr marL="545456" lvl="1" indent="-272728" algn="l">
              <a:lnSpc>
                <a:spcPts val="4724"/>
              </a:lnSpc>
              <a:buFont typeface="Arial"/>
              <a:buChar char="•"/>
            </a:pPr>
            <a:r>
              <a:rPr lang="en-US" sz="2526" dirty="0">
                <a:solidFill>
                  <a:srgbClr val="2B2C30"/>
                </a:solidFill>
                <a:latin typeface="Playfair Display 2"/>
                <a:ea typeface="Playfair Display 2"/>
                <a:cs typeface="Playfair Display 2"/>
                <a:sym typeface="Playfair Display 2"/>
              </a:rPr>
              <a:t>Right (ARIMA): Points fall below the diagonal, confirming the model consistently underpredicts actual stock prices.</a:t>
            </a:r>
          </a:p>
          <a:p>
            <a:pPr algn="l">
              <a:lnSpc>
                <a:spcPts val="4724"/>
              </a:lnSpc>
            </a:pPr>
            <a:endParaRPr lang="en-US" sz="2526" dirty="0">
              <a:solidFill>
                <a:srgbClr val="2B2C30"/>
              </a:solidFill>
              <a:latin typeface="Playfair Display 2"/>
              <a:ea typeface="Playfair Display 2"/>
              <a:cs typeface="Playfair Display 2"/>
              <a:sym typeface="Playfair Display 2"/>
            </a:endParaRPr>
          </a:p>
          <a:p>
            <a:pPr algn="l">
              <a:lnSpc>
                <a:spcPts val="4724"/>
              </a:lnSpc>
            </a:pPr>
            <a:endParaRPr lang="en-US" sz="2526" dirty="0">
              <a:solidFill>
                <a:srgbClr val="2B2C30"/>
              </a:solidFill>
              <a:latin typeface="Playfair Display 2"/>
              <a:ea typeface="Playfair Display 2"/>
              <a:cs typeface="Playfair Display 2"/>
              <a:sym typeface="Playfair Display 2"/>
            </a:endParaRPr>
          </a:p>
          <a:p>
            <a:pPr algn="l">
              <a:lnSpc>
                <a:spcPts val="4724"/>
              </a:lnSpc>
            </a:pPr>
            <a:endParaRPr lang="en-US" sz="2526" dirty="0">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741865"/>
            <a:ext cx="16230600" cy="506996"/>
          </a:xfrm>
          <a:prstGeom prst="rect">
            <a:avLst/>
          </a:prstGeom>
        </p:spPr>
        <p:txBody>
          <a:bodyPr lIns="0" tIns="0" rIns="0" bIns="0" rtlCol="0" anchor="t">
            <a:spAutoFit/>
          </a:bodyPr>
          <a:lstStyle/>
          <a:p>
            <a:pPr algn="l">
              <a:lnSpc>
                <a:spcPts val="4080"/>
              </a:lnSpc>
              <a:spcBef>
                <a:spcPct val="0"/>
              </a:spcBef>
            </a:pPr>
            <a:r>
              <a:rPr lang="en-US" sz="2914" b="1" spc="661">
                <a:solidFill>
                  <a:srgbClr val="2B2C30"/>
                </a:solidFill>
                <a:latin typeface="Public Sans Bold"/>
                <a:ea typeface="Public Sans Bold"/>
                <a:cs typeface="Public Sans Bold"/>
                <a:sym typeface="Public Sans Bold"/>
              </a:rPr>
              <a:t>CONCLUSION – INSIGHTS FROM NVIDIA STOCK FORECASTING</a:t>
            </a:r>
          </a:p>
        </p:txBody>
      </p:sp>
      <p:sp>
        <p:nvSpPr>
          <p:cNvPr id="4" name="TextBox 4"/>
          <p:cNvSpPr txBox="1"/>
          <p:nvPr/>
        </p:nvSpPr>
        <p:spPr>
          <a:xfrm>
            <a:off x="1006871" y="2340065"/>
            <a:ext cx="16733943" cy="7946935"/>
          </a:xfrm>
          <a:prstGeom prst="rect">
            <a:avLst/>
          </a:prstGeom>
        </p:spPr>
        <p:txBody>
          <a:bodyPr lIns="0" tIns="0" rIns="0" bIns="0" rtlCol="0" anchor="t">
            <a:spAutoFit/>
          </a:bodyPr>
          <a:lstStyle/>
          <a:p>
            <a:pPr algn="l">
              <a:lnSpc>
                <a:spcPts val="4537"/>
              </a:lnSpc>
            </a:pPr>
            <a:r>
              <a:rPr lang="en-US" sz="2426">
                <a:solidFill>
                  <a:srgbClr val="2B2C30"/>
                </a:solidFill>
                <a:latin typeface="Playfair Display 2"/>
                <a:ea typeface="Playfair Display 2"/>
                <a:cs typeface="Playfair Display 2"/>
                <a:sym typeface="Playfair Display 2"/>
              </a:rPr>
              <a:t>This study demonstrates that simple, well-tuned models can outperform complex architectures in financial forecasting when paired with robust data preparation and feature engineering.</a:t>
            </a:r>
          </a:p>
          <a:p>
            <a:pPr algn="l">
              <a:lnSpc>
                <a:spcPts val="4537"/>
              </a:lnSpc>
            </a:pPr>
            <a:r>
              <a:rPr lang="en-US" sz="2426">
                <a:solidFill>
                  <a:srgbClr val="2B2C30"/>
                </a:solidFill>
                <a:latin typeface="Playfair Display 2"/>
                <a:ea typeface="Playfair Display 2"/>
                <a:cs typeface="Playfair Display 2"/>
                <a:sym typeface="Playfair Display 2"/>
              </a:rPr>
              <a:t>Key takeaways include:</a:t>
            </a:r>
          </a:p>
          <a:p>
            <a:pPr marL="523866" lvl="1" indent="-261933" algn="l">
              <a:lnSpc>
                <a:spcPts val="4537"/>
              </a:lnSpc>
              <a:buFont typeface="Arial"/>
              <a:buChar char="•"/>
            </a:pPr>
            <a:r>
              <a:rPr lang="en-US" sz="2426">
                <a:solidFill>
                  <a:srgbClr val="2B2C30"/>
                </a:solidFill>
                <a:latin typeface="Playfair Display 2"/>
                <a:ea typeface="Playfair Display 2"/>
                <a:cs typeface="Playfair Display 2"/>
                <a:sym typeface="Playfair Display 2"/>
              </a:rPr>
              <a:t>Linear Regression outperformed all other models with the lowest RMSE (0.0119), proving that simplicity, interpretability, and solid features can be more effective than deep architectures in certain contexts.</a:t>
            </a:r>
          </a:p>
          <a:p>
            <a:pPr marL="523866" lvl="1" indent="-261933" algn="l">
              <a:lnSpc>
                <a:spcPts val="4537"/>
              </a:lnSpc>
              <a:buFont typeface="Arial"/>
              <a:buChar char="•"/>
            </a:pPr>
            <a:r>
              <a:rPr lang="en-US" sz="2426">
                <a:solidFill>
                  <a:srgbClr val="2B2C30"/>
                </a:solidFill>
                <a:latin typeface="Playfair Display 2"/>
                <a:ea typeface="Playfair Display 2"/>
                <a:cs typeface="Playfair Display 2"/>
                <a:sym typeface="Playfair Display 2"/>
              </a:rPr>
              <a:t>Random Forest provided competitive results, highlighting the strength of ensemble learning in capturing non-linearities.</a:t>
            </a:r>
          </a:p>
          <a:p>
            <a:pPr marL="523866" lvl="1" indent="-261933" algn="l">
              <a:lnSpc>
                <a:spcPts val="4537"/>
              </a:lnSpc>
              <a:buFont typeface="Arial"/>
              <a:buChar char="•"/>
            </a:pPr>
            <a:r>
              <a:rPr lang="en-US" sz="2426">
                <a:solidFill>
                  <a:srgbClr val="2B2C30"/>
                </a:solidFill>
                <a:latin typeface="Playfair Display 2"/>
                <a:ea typeface="Playfair Display 2"/>
                <a:cs typeface="Playfair Display 2"/>
                <a:sym typeface="Playfair Display 2"/>
              </a:rPr>
              <a:t>ARIMA was suitable for univariate, short-horizon forecasts, yet limited in handling sharp price movements or multivariate interactions.</a:t>
            </a:r>
          </a:p>
          <a:p>
            <a:pPr marL="523866" lvl="1" indent="-261933" algn="l">
              <a:lnSpc>
                <a:spcPts val="4537"/>
              </a:lnSpc>
              <a:buFont typeface="Arial"/>
              <a:buChar char="•"/>
            </a:pPr>
            <a:r>
              <a:rPr lang="en-US" sz="2426">
                <a:solidFill>
                  <a:srgbClr val="2B2C30"/>
                </a:solidFill>
                <a:latin typeface="Playfair Display 2"/>
                <a:ea typeface="Playfair Display 2"/>
                <a:cs typeface="Playfair Display 2"/>
                <a:sym typeface="Playfair Display 2"/>
              </a:rPr>
              <a:t>LSTM, despite its theoretical advantage in modeling sequences, underperformed due to limitations in data volume, hyperparameter tuning, and sequence depth.</a:t>
            </a:r>
          </a:p>
          <a:p>
            <a:pPr algn="l">
              <a:lnSpc>
                <a:spcPts val="4537"/>
              </a:lnSpc>
            </a:pPr>
            <a:r>
              <a:rPr lang="en-US" sz="2426">
                <a:solidFill>
                  <a:srgbClr val="2B2C30"/>
                </a:solidFill>
                <a:latin typeface="Playfair Display 2"/>
                <a:ea typeface="Playfair Display 2"/>
                <a:cs typeface="Playfair Display 2"/>
                <a:sym typeface="Playfair Display 2"/>
              </a:rPr>
              <a:t>Ultimately, this project underscores the importance of data-centric model selection over defaulting to sophisticated algorithms, especially in domains like finance where explainability and reliability are critical.</a:t>
            </a:r>
          </a:p>
          <a:p>
            <a:pPr algn="l">
              <a:lnSpc>
                <a:spcPts val="4537"/>
              </a:lnSpc>
            </a:pPr>
            <a:endParaRPr lang="en-US" sz="2426">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06871" y="933450"/>
            <a:ext cx="16230600" cy="764172"/>
          </a:xfrm>
          <a:prstGeom prst="rect">
            <a:avLst/>
          </a:prstGeom>
        </p:spPr>
        <p:txBody>
          <a:bodyPr lIns="0" tIns="0" rIns="0" bIns="0" rtlCol="0" anchor="t">
            <a:spAutoFit/>
          </a:bodyPr>
          <a:lstStyle/>
          <a:p>
            <a:pPr algn="l">
              <a:lnSpc>
                <a:spcPts val="6180"/>
              </a:lnSpc>
              <a:spcBef>
                <a:spcPct val="0"/>
              </a:spcBef>
            </a:pPr>
            <a:r>
              <a:rPr lang="en-US" sz="4414" b="1" spc="1002">
                <a:solidFill>
                  <a:srgbClr val="FFFFFF"/>
                </a:solidFill>
                <a:latin typeface="Public Sans Bold"/>
                <a:ea typeface="Public Sans Bold"/>
                <a:cs typeface="Public Sans Bold"/>
                <a:sym typeface="Public Sans Bold"/>
              </a:rPr>
              <a:t>AGENDA</a:t>
            </a:r>
          </a:p>
        </p:txBody>
      </p:sp>
      <p:sp>
        <p:nvSpPr>
          <p:cNvPr id="3" name="AutoShape 3"/>
          <p:cNvSpPr/>
          <p:nvPr/>
        </p:nvSpPr>
        <p:spPr>
          <a:xfrm flipV="1">
            <a:off x="1028695" y="1760761"/>
            <a:ext cx="16230594" cy="38509"/>
          </a:xfrm>
          <a:prstGeom prst="line">
            <a:avLst/>
          </a:prstGeom>
          <a:ln w="9525" cap="flat">
            <a:solidFill>
              <a:srgbClr val="FFFFFF"/>
            </a:solidFill>
            <a:prstDash val="solid"/>
            <a:headEnd type="none" w="sm" len="sm"/>
            <a:tailEnd type="none" w="sm" len="sm"/>
          </a:ln>
        </p:spPr>
        <p:txBody>
          <a:bodyPr/>
          <a:lstStyle/>
          <a:p>
            <a:endParaRPr lang="en-IN"/>
          </a:p>
        </p:txBody>
      </p:sp>
      <p:sp>
        <p:nvSpPr>
          <p:cNvPr id="4" name="TextBox 4"/>
          <p:cNvSpPr txBox="1"/>
          <p:nvPr/>
        </p:nvSpPr>
        <p:spPr>
          <a:xfrm>
            <a:off x="1028695" y="1991907"/>
            <a:ext cx="7877184" cy="7819898"/>
          </a:xfrm>
          <a:prstGeom prst="rect">
            <a:avLst/>
          </a:prstGeom>
        </p:spPr>
        <p:txBody>
          <a:bodyPr lIns="0" tIns="0" rIns="0" bIns="0" rtlCol="0" anchor="t">
            <a:spAutoFit/>
          </a:bodyPr>
          <a:lstStyle/>
          <a:p>
            <a:pPr algn="l">
              <a:lnSpc>
                <a:spcPts val="5235"/>
              </a:lnSpc>
            </a:pPr>
            <a:endParaRP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Overview</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Research Motivation </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Problem Statement</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Literature Review</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Methodology</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Team Members and Responsibilties.</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Data Source &amp; Preprocessing</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Feature Engineering</a:t>
            </a:r>
          </a:p>
          <a:p>
            <a:pPr marL="604519" lvl="1" indent="-302260" algn="l">
              <a:lnSpc>
                <a:spcPts val="5235"/>
              </a:lnSpc>
              <a:buFont typeface="Arial"/>
              <a:buChar char="•"/>
            </a:pPr>
            <a:r>
              <a:rPr lang="en-US" sz="2799">
                <a:solidFill>
                  <a:srgbClr val="FFFFFF"/>
                </a:solidFill>
                <a:latin typeface="Playfair Display 2"/>
                <a:ea typeface="Playfair Display 2"/>
                <a:cs typeface="Playfair Display 2"/>
                <a:sym typeface="Playfair Display 2"/>
              </a:rPr>
              <a:t>Exploratory Data Analysis</a:t>
            </a:r>
          </a:p>
          <a:p>
            <a:pPr algn="l">
              <a:lnSpc>
                <a:spcPts val="5235"/>
              </a:lnSpc>
            </a:pPr>
            <a:endParaRPr lang="en-US" sz="2799">
              <a:solidFill>
                <a:srgbClr val="FFFFFF"/>
              </a:solidFill>
              <a:latin typeface="Playfair Display 2"/>
              <a:ea typeface="Playfair Display 2"/>
              <a:cs typeface="Playfair Display 2"/>
              <a:sym typeface="Playfair Display 2"/>
            </a:endParaRPr>
          </a:p>
          <a:p>
            <a:pPr algn="l">
              <a:lnSpc>
                <a:spcPts val="5235"/>
              </a:lnSpc>
            </a:pPr>
            <a:endParaRPr lang="en-US" sz="2799">
              <a:solidFill>
                <a:srgbClr val="FFFFFF"/>
              </a:solidFill>
              <a:latin typeface="Playfair Display 2"/>
              <a:ea typeface="Playfair Display 2"/>
              <a:cs typeface="Playfair Display 2"/>
              <a:sym typeface="Playfair Display 2"/>
            </a:endParaRPr>
          </a:p>
        </p:txBody>
      </p:sp>
      <p:sp>
        <p:nvSpPr>
          <p:cNvPr id="5" name="TextBox 5"/>
          <p:cNvSpPr txBox="1"/>
          <p:nvPr/>
        </p:nvSpPr>
        <p:spPr>
          <a:xfrm>
            <a:off x="9122171" y="2396668"/>
            <a:ext cx="7548253" cy="8372933"/>
          </a:xfrm>
          <a:prstGeom prst="rect">
            <a:avLst/>
          </a:prstGeom>
        </p:spPr>
        <p:txBody>
          <a:bodyPr lIns="0" tIns="0" rIns="0" bIns="0" rtlCol="0" anchor="t">
            <a:spAutoFit/>
          </a:bodyPr>
          <a:lstStyle/>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Outlier Detection &amp; Scaling</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Modeling Overview</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LSTM Architecture</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ARIMA Modeling</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RMSE Comparison</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Forecasting Results</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Validation &amp; Bias</a:t>
            </a:r>
          </a:p>
          <a:p>
            <a:pPr marL="636696" lvl="1" indent="-318348" algn="l">
              <a:lnSpc>
                <a:spcPts val="5514"/>
              </a:lnSpc>
              <a:buFont typeface="Arial"/>
              <a:buChar char="•"/>
            </a:pPr>
            <a:r>
              <a:rPr lang="en-US" sz="2949" dirty="0">
                <a:solidFill>
                  <a:srgbClr val="FFFFFF"/>
                </a:solidFill>
                <a:latin typeface="Playfair Display 2"/>
                <a:ea typeface="Playfair Display 2"/>
                <a:cs typeface="Playfair Display 2"/>
                <a:sym typeface="Playfair Display 2"/>
              </a:rPr>
              <a:t>Conclusion </a:t>
            </a:r>
          </a:p>
          <a:p>
            <a:pPr marL="636696" lvl="1" indent="-318348" algn="l">
              <a:lnSpc>
                <a:spcPts val="5514"/>
              </a:lnSpc>
              <a:buFont typeface="Arial"/>
              <a:buChar char="•"/>
            </a:pPr>
            <a:r>
              <a:rPr lang="en-US" sz="2949">
                <a:solidFill>
                  <a:srgbClr val="FFFFFF"/>
                </a:solidFill>
                <a:latin typeface="Playfair Display 2"/>
                <a:ea typeface="Playfair Display 2"/>
                <a:cs typeface="Playfair Display 2"/>
                <a:sym typeface="Playfair Display 2"/>
              </a:rPr>
              <a:t>Future Work</a:t>
            </a:r>
          </a:p>
          <a:p>
            <a:pPr marL="318348" lvl="1" algn="l">
              <a:lnSpc>
                <a:spcPts val="5514"/>
              </a:lnSpc>
            </a:pPr>
            <a:endParaRPr lang="en-US" sz="2949">
              <a:solidFill>
                <a:srgbClr val="FFFFFF"/>
              </a:solidFill>
              <a:latin typeface="Playfair Display 2"/>
              <a:ea typeface="Playfair Display 2"/>
              <a:cs typeface="Playfair Display 2"/>
              <a:sym typeface="Playfair Display 2"/>
            </a:endParaRPr>
          </a:p>
          <a:p>
            <a:pPr algn="l">
              <a:lnSpc>
                <a:spcPts val="5514"/>
              </a:lnSpc>
            </a:pPr>
            <a:endParaRPr lang="en-US" sz="2949" dirty="0">
              <a:solidFill>
                <a:srgbClr val="FFFFFF"/>
              </a:solidFill>
              <a:latin typeface="Playfair Display 2"/>
              <a:ea typeface="Playfair Display 2"/>
              <a:cs typeface="Playfair Display 2"/>
              <a:sym typeface="Playfair Display 2"/>
            </a:endParaRPr>
          </a:p>
          <a:p>
            <a:pPr algn="l">
              <a:lnSpc>
                <a:spcPts val="5514"/>
              </a:lnSpc>
            </a:pPr>
            <a:endParaRPr lang="en-US" sz="2949" dirty="0">
              <a:solidFill>
                <a:srgbClr val="FFFFFF"/>
              </a:solidFill>
              <a:latin typeface="Playfair Display 2"/>
              <a:ea typeface="Playfair Display 2"/>
              <a:cs typeface="Playfair Display 2"/>
              <a:sym typeface="Playfair Display 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028700" y="1242573"/>
            <a:ext cx="16230600" cy="8113731"/>
          </a:xfrm>
          <a:custGeom>
            <a:avLst/>
            <a:gdLst/>
            <a:ahLst/>
            <a:cxnLst/>
            <a:rect l="l" t="t" r="r" b="b"/>
            <a:pathLst>
              <a:path w="16230600" h="8113731">
                <a:moveTo>
                  <a:pt x="0" y="0"/>
                </a:moveTo>
                <a:lnTo>
                  <a:pt x="16230600" y="0"/>
                </a:lnTo>
                <a:lnTo>
                  <a:pt x="16230600" y="8113731"/>
                </a:lnTo>
                <a:lnTo>
                  <a:pt x="0" y="8113731"/>
                </a:lnTo>
                <a:lnTo>
                  <a:pt x="0" y="0"/>
                </a:lnTo>
                <a:close/>
              </a:path>
            </a:pathLst>
          </a:custGeom>
          <a:blipFill>
            <a:blip r:embed="rId2"/>
            <a:stretch>
              <a:fillRect t="-5520"/>
            </a:stretch>
          </a:blipFill>
        </p:spPr>
        <p:txBody>
          <a:bodyPr/>
          <a:lstStyle/>
          <a:p>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1006871" y="732340"/>
            <a:ext cx="16230600" cy="573036"/>
          </a:xfrm>
          <a:prstGeom prst="rect">
            <a:avLst/>
          </a:prstGeom>
        </p:spPr>
        <p:txBody>
          <a:bodyPr lIns="0" tIns="0" rIns="0" bIns="0" rtlCol="0" anchor="t">
            <a:spAutoFit/>
          </a:bodyPr>
          <a:lstStyle/>
          <a:p>
            <a:pPr algn="l">
              <a:lnSpc>
                <a:spcPts val="4640"/>
              </a:lnSpc>
              <a:spcBef>
                <a:spcPct val="0"/>
              </a:spcBef>
            </a:pPr>
            <a:r>
              <a:rPr lang="en-US" sz="3314" b="1" spc="752">
                <a:solidFill>
                  <a:srgbClr val="2B2C30"/>
                </a:solidFill>
                <a:latin typeface="Public Sans Bold"/>
                <a:ea typeface="Public Sans Bold"/>
                <a:cs typeface="Public Sans Bold"/>
                <a:sym typeface="Public Sans Bold"/>
              </a:rPr>
              <a:t>FUTURE WORK</a:t>
            </a:r>
          </a:p>
        </p:txBody>
      </p:sp>
      <p:sp>
        <p:nvSpPr>
          <p:cNvPr id="4" name="TextBox 4"/>
          <p:cNvSpPr txBox="1"/>
          <p:nvPr/>
        </p:nvSpPr>
        <p:spPr>
          <a:xfrm>
            <a:off x="1006871" y="2340065"/>
            <a:ext cx="16733943" cy="7946935"/>
          </a:xfrm>
          <a:prstGeom prst="rect">
            <a:avLst/>
          </a:prstGeom>
        </p:spPr>
        <p:txBody>
          <a:bodyPr lIns="0" tIns="0" rIns="0" bIns="0" rtlCol="0" anchor="t">
            <a:spAutoFit/>
          </a:bodyPr>
          <a:lstStyle/>
          <a:p>
            <a:pPr algn="l">
              <a:lnSpc>
                <a:spcPts val="4537"/>
              </a:lnSpc>
            </a:pPr>
            <a:r>
              <a:rPr lang="en-US" sz="2426">
                <a:solidFill>
                  <a:srgbClr val="2B2C30"/>
                </a:solidFill>
                <a:latin typeface="Playfair Display 2"/>
                <a:ea typeface="Playfair Display 2"/>
                <a:cs typeface="Playfair Display 2"/>
                <a:sym typeface="Playfair Display 2"/>
              </a:rPr>
              <a:t>To advance the predictive capabilities of this study, several directions for future research are proposed:</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Macroeconomic Feature Integration:  Enrich the dataset with variables such as GDP growth, interest rates, inflation, and Fed announcements to improve macro-level signal interpretation.</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Advanced Deep Learning Architectures:  Explore Bidirectional LSTMs, GRU (Gated Recurrent Units), or Transformer models that can capture more complex temporal dynamics.</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Hyperparameter Optimization: Apply techniques like Bayesian Optimization, Random Search, or Grid Search to systematically tune model parameters, especially for deep learning models.</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Hybrid Models: Investigate hybrid ensemble models combining statistical models like ARIMA with ML techniques (e.g., ARIMA + LSTM) to balance temporal trend learning and feature-driven patterns.</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Volatility Modeling &amp; Regime Shifts: Incorporate GARCH models or Hidden Markov Models to better capture periods of structural shifts and market turbulence.</a:t>
            </a:r>
          </a:p>
          <a:p>
            <a:pPr marL="523866" lvl="1" indent="-261933" algn="l">
              <a:lnSpc>
                <a:spcPts val="4537"/>
              </a:lnSpc>
              <a:buAutoNum type="arabicPeriod"/>
            </a:pPr>
            <a:r>
              <a:rPr lang="en-US" sz="2426">
                <a:solidFill>
                  <a:srgbClr val="2B2C30"/>
                </a:solidFill>
                <a:latin typeface="Playfair Display 2"/>
                <a:ea typeface="Playfair Display 2"/>
                <a:cs typeface="Playfair Display 2"/>
                <a:sym typeface="Playfair Display 2"/>
              </a:rPr>
              <a:t>Deployment &amp; Real-Time Forecasting: Develop a real-time stock prediction system using streaming data pipelines (e.g., Kafka, DynamoDB) to simulate production environments.</a:t>
            </a:r>
          </a:p>
          <a:p>
            <a:pPr algn="l">
              <a:lnSpc>
                <a:spcPts val="4537"/>
              </a:lnSpc>
            </a:pPr>
            <a:endParaRPr lang="en-US" sz="2426">
              <a:solidFill>
                <a:srgbClr val="2B2C30"/>
              </a:solidFill>
              <a:latin typeface="Playfair Display 2"/>
              <a:ea typeface="Playfair Display 2"/>
              <a:cs typeface="Playfair Display 2"/>
              <a:sym typeface="Playfair Display 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222" b="-8222"/>
            </a:stretch>
          </a:blipFill>
        </p:spPr>
        <p:txBody>
          <a:bodyPr/>
          <a:lstStyle/>
          <a:p>
            <a:endParaRPr lang="en-IN"/>
          </a:p>
        </p:txBody>
      </p:sp>
      <p:sp>
        <p:nvSpPr>
          <p:cNvPr id="3" name="AutoShape 3"/>
          <p:cNvSpPr/>
          <p:nvPr/>
        </p:nvSpPr>
        <p:spPr>
          <a:xfrm flipV="1">
            <a:off x="1028706" y="4514765"/>
            <a:ext cx="16230594" cy="38509"/>
          </a:xfrm>
          <a:prstGeom prst="line">
            <a:avLst/>
          </a:prstGeom>
          <a:ln w="9525" cap="flat">
            <a:solidFill>
              <a:srgbClr val="F8F8F8"/>
            </a:solidFill>
            <a:prstDash val="solid"/>
            <a:headEnd type="none" w="sm" len="sm"/>
            <a:tailEnd type="none" w="sm" len="sm"/>
          </a:ln>
        </p:spPr>
        <p:txBody>
          <a:bodyPr/>
          <a:lstStyle/>
          <a:p>
            <a:endParaRPr lang="en-IN"/>
          </a:p>
        </p:txBody>
      </p:sp>
      <p:sp>
        <p:nvSpPr>
          <p:cNvPr id="4" name="TextBox 4"/>
          <p:cNvSpPr txBox="1"/>
          <p:nvPr/>
        </p:nvSpPr>
        <p:spPr>
          <a:xfrm>
            <a:off x="8181619" y="6134345"/>
            <a:ext cx="14322889" cy="1815135"/>
          </a:xfrm>
          <a:prstGeom prst="rect">
            <a:avLst/>
          </a:prstGeom>
        </p:spPr>
        <p:txBody>
          <a:bodyPr lIns="0" tIns="0" rIns="0" bIns="0" rtlCol="0" anchor="t">
            <a:spAutoFit/>
          </a:bodyPr>
          <a:lstStyle/>
          <a:p>
            <a:pPr algn="l">
              <a:lnSpc>
                <a:spcPts val="13312"/>
              </a:lnSpc>
            </a:pPr>
            <a:r>
              <a:rPr lang="en-US" sz="14628" spc="73">
                <a:solidFill>
                  <a:srgbClr val="F8F8F8"/>
                </a:solidFill>
                <a:latin typeface="Breathing"/>
                <a:ea typeface="Breathing"/>
                <a:cs typeface="Breathing"/>
                <a:sym typeface="Breathing"/>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4104" y="1769604"/>
            <a:ext cx="16242893" cy="8689334"/>
          </a:xfrm>
          <a:prstGeom prst="rect">
            <a:avLst/>
          </a:prstGeom>
        </p:spPr>
        <p:txBody>
          <a:bodyPr lIns="0" tIns="0" rIns="0" bIns="0" rtlCol="0" anchor="t">
            <a:spAutoFit/>
          </a:bodyPr>
          <a:lstStyle/>
          <a:p>
            <a:pPr algn="l">
              <a:lnSpc>
                <a:spcPts val="4355"/>
              </a:lnSpc>
            </a:pPr>
            <a:r>
              <a:rPr lang="en-US" sz="3350" i="1" spc="16">
                <a:solidFill>
                  <a:srgbClr val="2B2C30"/>
                </a:solidFill>
                <a:latin typeface="Playfair Display 1 Italics"/>
                <a:ea typeface="Playfair Display 1 Italics"/>
                <a:cs typeface="Playfair Display 1 Italics"/>
                <a:sym typeface="Playfair Display 1 Italics"/>
              </a:rPr>
              <a:t>Objective</a:t>
            </a:r>
            <a:r>
              <a:rPr lang="en-US" sz="3350" spc="16">
                <a:solidFill>
                  <a:srgbClr val="2B2C30"/>
                </a:solidFill>
                <a:latin typeface="Playfair Display 1"/>
                <a:ea typeface="Playfair Display 1"/>
                <a:cs typeface="Playfair Display 1"/>
                <a:sym typeface="Playfair Display 1"/>
              </a:rPr>
              <a:t>: </a:t>
            </a:r>
          </a:p>
          <a:p>
            <a:pPr algn="l">
              <a:lnSpc>
                <a:spcPts val="4332"/>
              </a:lnSpc>
            </a:pPr>
            <a:endParaRPr lang="en-US" sz="3350" spc="16">
              <a:solidFill>
                <a:srgbClr val="2B2C30"/>
              </a:solidFill>
              <a:latin typeface="Playfair Display 1"/>
              <a:ea typeface="Playfair Display 1"/>
              <a:cs typeface="Playfair Display 1"/>
              <a:sym typeface="Playfair Display 1"/>
            </a:endParaRPr>
          </a:p>
          <a:p>
            <a:pPr algn="l">
              <a:lnSpc>
                <a:spcPts val="4332"/>
              </a:lnSpc>
            </a:pPr>
            <a:r>
              <a:rPr lang="en-US" sz="2850" spc="14">
                <a:solidFill>
                  <a:srgbClr val="2B2C30"/>
                </a:solidFill>
                <a:latin typeface="Playfair Display 1"/>
                <a:ea typeface="Playfair Display 1"/>
                <a:cs typeface="Playfair Display 1"/>
                <a:sym typeface="Playfair Display 1"/>
              </a:rPr>
              <a:t>To build an end-to-end machine learning and time series forecasting pipeline to model and predict NVIDIA stock closing prices.</a:t>
            </a:r>
          </a:p>
          <a:p>
            <a:pPr algn="l">
              <a:lnSpc>
                <a:spcPts val="4225"/>
              </a:lnSpc>
            </a:pPr>
            <a:endParaRPr lang="en-US" sz="2850" spc="14">
              <a:solidFill>
                <a:srgbClr val="2B2C30"/>
              </a:solidFill>
              <a:latin typeface="Playfair Display 1"/>
              <a:ea typeface="Playfair Display 1"/>
              <a:cs typeface="Playfair Display 1"/>
              <a:sym typeface="Playfair Display 1"/>
            </a:endParaRPr>
          </a:p>
          <a:p>
            <a:pPr algn="l">
              <a:lnSpc>
                <a:spcPts val="4225"/>
              </a:lnSpc>
            </a:pPr>
            <a:r>
              <a:rPr lang="en-US" sz="3250" i="1" spc="16">
                <a:solidFill>
                  <a:srgbClr val="2B2C30"/>
                </a:solidFill>
                <a:latin typeface="Playfair Display 1 Italics"/>
                <a:ea typeface="Playfair Display 1 Italics"/>
                <a:cs typeface="Playfair Display 1 Italics"/>
                <a:sym typeface="Playfair Display 1 Italics"/>
              </a:rPr>
              <a:t>Key Insights:</a:t>
            </a:r>
          </a:p>
          <a:p>
            <a:pPr algn="l">
              <a:lnSpc>
                <a:spcPts val="3705"/>
              </a:lnSpc>
            </a:pPr>
            <a:endParaRPr lang="en-US" sz="3250" i="1" spc="16">
              <a:solidFill>
                <a:srgbClr val="2B2C30"/>
              </a:solidFill>
              <a:latin typeface="Playfair Display 1 Italics"/>
              <a:ea typeface="Playfair Display 1 Italics"/>
              <a:cs typeface="Playfair Display 1 Italics"/>
              <a:sym typeface="Playfair Display 1 Italics"/>
            </a:endParaRPr>
          </a:p>
          <a:p>
            <a:pPr marL="615411" lvl="1" indent="-307705" algn="l">
              <a:lnSpc>
                <a:spcPts val="2536"/>
              </a:lnSpc>
              <a:buFont typeface="Arial"/>
              <a:buChar char="•"/>
            </a:pPr>
            <a:r>
              <a:rPr lang="en-US" sz="2850" spc="14">
                <a:solidFill>
                  <a:srgbClr val="2B2C30"/>
                </a:solidFill>
                <a:latin typeface="Playfair Display 1"/>
                <a:ea typeface="Playfair Display 1"/>
                <a:cs typeface="Playfair Display 1"/>
                <a:sym typeface="Playfair Display 1"/>
              </a:rPr>
              <a:t>Linear Regression delivered optimal performance on tabular features.</a:t>
            </a:r>
          </a:p>
          <a:p>
            <a:pPr algn="l">
              <a:lnSpc>
                <a:spcPts val="2536"/>
              </a:lnSpc>
            </a:pPr>
            <a:endParaRPr lang="en-US" sz="2850" spc="14">
              <a:solidFill>
                <a:srgbClr val="2B2C30"/>
              </a:solidFill>
              <a:latin typeface="Playfair Display 1"/>
              <a:ea typeface="Playfair Display 1"/>
              <a:cs typeface="Playfair Display 1"/>
              <a:sym typeface="Playfair Display 1"/>
            </a:endParaRPr>
          </a:p>
          <a:p>
            <a:pPr marL="615411" lvl="1" indent="-307705" algn="l">
              <a:lnSpc>
                <a:spcPts val="2536"/>
              </a:lnSpc>
              <a:buFont typeface="Arial"/>
              <a:buChar char="•"/>
            </a:pPr>
            <a:r>
              <a:rPr lang="en-US" sz="2850" spc="14">
                <a:solidFill>
                  <a:srgbClr val="2B2C30"/>
                </a:solidFill>
                <a:latin typeface="Playfair Display 1"/>
                <a:ea typeface="Playfair Display 1"/>
                <a:cs typeface="Playfair Display 1"/>
                <a:sym typeface="Playfair Display 1"/>
              </a:rPr>
              <a:t>ARIMA was effective in univariate time-series forecasting.</a:t>
            </a:r>
          </a:p>
          <a:p>
            <a:pPr algn="l">
              <a:lnSpc>
                <a:spcPts val="2536"/>
              </a:lnSpc>
            </a:pPr>
            <a:endParaRPr lang="en-US" sz="2850" spc="14">
              <a:solidFill>
                <a:srgbClr val="2B2C30"/>
              </a:solidFill>
              <a:latin typeface="Playfair Display 1"/>
              <a:ea typeface="Playfair Display 1"/>
              <a:cs typeface="Playfair Display 1"/>
              <a:sym typeface="Playfair Display 1"/>
            </a:endParaRPr>
          </a:p>
          <a:p>
            <a:pPr marL="615411" lvl="1" indent="-307705" algn="l">
              <a:lnSpc>
                <a:spcPts val="2536"/>
              </a:lnSpc>
              <a:buFont typeface="Arial"/>
              <a:buChar char="•"/>
            </a:pPr>
            <a:r>
              <a:rPr lang="en-US" sz="2850" spc="14">
                <a:solidFill>
                  <a:srgbClr val="2B2C30"/>
                </a:solidFill>
                <a:latin typeface="Playfair Display 1"/>
                <a:ea typeface="Playfair Display 1"/>
                <a:cs typeface="Playfair Display 1"/>
                <a:sym typeface="Playfair Display 1"/>
              </a:rPr>
              <a:t>LSTM faced challenges due to long-range volatility and data sparsity.</a:t>
            </a:r>
          </a:p>
          <a:p>
            <a:pPr algn="l">
              <a:lnSpc>
                <a:spcPts val="3705"/>
              </a:lnSpc>
            </a:pPr>
            <a:endParaRPr lang="en-US" sz="2850" spc="14">
              <a:solidFill>
                <a:srgbClr val="2B2C30"/>
              </a:solidFill>
              <a:latin typeface="Playfair Display 1"/>
              <a:ea typeface="Playfair Display 1"/>
              <a:cs typeface="Playfair Display 1"/>
              <a:sym typeface="Playfair Display 1"/>
            </a:endParaRPr>
          </a:p>
          <a:p>
            <a:pPr algn="l">
              <a:lnSpc>
                <a:spcPts val="3965"/>
              </a:lnSpc>
            </a:pPr>
            <a:r>
              <a:rPr lang="en-US" sz="3050" i="1" spc="15">
                <a:solidFill>
                  <a:srgbClr val="2B2C30"/>
                </a:solidFill>
                <a:latin typeface="Playfair Display 1 Italics"/>
                <a:ea typeface="Playfair Display 1 Italics"/>
                <a:cs typeface="Playfair Display 1 Italics"/>
                <a:sym typeface="Playfair Display 1 Italics"/>
              </a:rPr>
              <a:t>Future Work:</a:t>
            </a:r>
          </a:p>
          <a:p>
            <a:pPr algn="l">
              <a:lnSpc>
                <a:spcPts val="3705"/>
              </a:lnSpc>
            </a:pPr>
            <a:endParaRPr lang="en-US" sz="3050" i="1" spc="15">
              <a:solidFill>
                <a:srgbClr val="2B2C30"/>
              </a:solidFill>
              <a:latin typeface="Playfair Display 1 Italics"/>
              <a:ea typeface="Playfair Display 1 Italics"/>
              <a:cs typeface="Playfair Display 1 Italics"/>
              <a:sym typeface="Playfair Display 1 Italics"/>
            </a:endParaRPr>
          </a:p>
          <a:p>
            <a:pPr marL="615411" lvl="1" indent="-307705" algn="l">
              <a:lnSpc>
                <a:spcPts val="4503"/>
              </a:lnSpc>
              <a:buFont typeface="Arial"/>
              <a:buChar char="•"/>
            </a:pPr>
            <a:r>
              <a:rPr lang="en-US" sz="2850" spc="14">
                <a:solidFill>
                  <a:srgbClr val="2B2C30"/>
                </a:solidFill>
                <a:latin typeface="Playfair Display 1"/>
                <a:ea typeface="Playfair Display 1"/>
                <a:cs typeface="Playfair Display 1"/>
                <a:sym typeface="Playfair Display 1"/>
              </a:rPr>
              <a:t>Explore multivariate time-series models such as VAR and LSTM with external factors.</a:t>
            </a:r>
          </a:p>
          <a:p>
            <a:pPr marL="615411" lvl="1" indent="-307705" algn="l">
              <a:lnSpc>
                <a:spcPts val="4503"/>
              </a:lnSpc>
              <a:buFont typeface="Arial"/>
              <a:buChar char="•"/>
            </a:pPr>
            <a:r>
              <a:rPr lang="en-US" sz="2850" spc="14">
                <a:solidFill>
                  <a:srgbClr val="2B2C30"/>
                </a:solidFill>
                <a:latin typeface="Playfair Display 1"/>
                <a:ea typeface="Playfair Display 1"/>
                <a:cs typeface="Playfair Display 1"/>
                <a:sym typeface="Playfair Display 1"/>
              </a:rPr>
              <a:t>Fine-tune LSTM architecture with longer sequences and dropouts.</a:t>
            </a:r>
          </a:p>
          <a:p>
            <a:pPr algn="l">
              <a:lnSpc>
                <a:spcPts val="3705"/>
              </a:lnSpc>
            </a:pPr>
            <a:endParaRPr lang="en-US" sz="2850" spc="14">
              <a:solidFill>
                <a:srgbClr val="2B2C30"/>
              </a:solidFill>
              <a:latin typeface="Playfair Display 1"/>
              <a:ea typeface="Playfair Display 1"/>
              <a:cs typeface="Playfair Display 1"/>
              <a:sym typeface="Playfair Display 1"/>
            </a:endParaRPr>
          </a:p>
          <a:p>
            <a:pPr algn="l">
              <a:lnSpc>
                <a:spcPts val="2925"/>
              </a:lnSpc>
            </a:pPr>
            <a:endParaRPr lang="en-US" sz="2850" spc="14">
              <a:solidFill>
                <a:srgbClr val="2B2C30"/>
              </a:solidFill>
              <a:latin typeface="Playfair Display 1"/>
              <a:ea typeface="Playfair Display 1"/>
              <a:cs typeface="Playfair Display 1"/>
              <a:sym typeface="Playfair Display 1"/>
            </a:endParaRPr>
          </a:p>
        </p:txBody>
      </p:sp>
      <p:sp>
        <p:nvSpPr>
          <p:cNvPr id="3" name="TextBox 3"/>
          <p:cNvSpPr txBox="1"/>
          <p:nvPr/>
        </p:nvSpPr>
        <p:spPr>
          <a:xfrm>
            <a:off x="1016407" y="368076"/>
            <a:ext cx="16230600" cy="797192"/>
          </a:xfrm>
          <a:prstGeom prst="rect">
            <a:avLst/>
          </a:prstGeom>
        </p:spPr>
        <p:txBody>
          <a:bodyPr lIns="0" tIns="0" rIns="0" bIns="0" rtlCol="0" anchor="t">
            <a:spAutoFit/>
          </a:bodyPr>
          <a:lstStyle/>
          <a:p>
            <a:pPr algn="l">
              <a:lnSpc>
                <a:spcPts val="6460"/>
              </a:lnSpc>
              <a:spcBef>
                <a:spcPct val="0"/>
              </a:spcBef>
            </a:pPr>
            <a:r>
              <a:rPr lang="en-US" sz="4614" b="1" spc="1047">
                <a:solidFill>
                  <a:srgbClr val="2B2C30"/>
                </a:solidFill>
                <a:latin typeface="Public Sans Bold"/>
                <a:ea typeface="Public Sans Bold"/>
                <a:cs typeface="Public Sans Bold"/>
                <a:sym typeface="Public Sans Bold"/>
              </a:rPr>
              <a:t>OVERVIEW</a:t>
            </a:r>
          </a:p>
        </p:txBody>
      </p:sp>
      <p:sp>
        <p:nvSpPr>
          <p:cNvPr id="4" name="AutoShape 4"/>
          <p:cNvSpPr/>
          <p:nvPr/>
        </p:nvSpPr>
        <p:spPr>
          <a:xfrm flipV="1">
            <a:off x="1016402" y="1392958"/>
            <a:ext cx="16230594" cy="38509"/>
          </a:xfrm>
          <a:prstGeom prst="line">
            <a:avLst/>
          </a:prstGeom>
          <a:ln w="9525" cap="flat">
            <a:solidFill>
              <a:srgbClr val="2B2C30"/>
            </a:solidFill>
            <a:prstDash val="solid"/>
            <a:headEnd type="none" w="sm" len="sm"/>
            <a:tailEnd type="none" w="sm" len="sm"/>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TextBox 3"/>
          <p:cNvSpPr txBox="1"/>
          <p:nvPr/>
        </p:nvSpPr>
        <p:spPr>
          <a:xfrm>
            <a:off x="6774709" y="2927156"/>
            <a:ext cx="10787663" cy="6023400"/>
          </a:xfrm>
          <a:prstGeom prst="rect">
            <a:avLst/>
          </a:prstGeom>
        </p:spPr>
        <p:txBody>
          <a:bodyPr lIns="0" tIns="0" rIns="0" bIns="0" rtlCol="0" anchor="t">
            <a:spAutoFit/>
          </a:bodyPr>
          <a:lstStyle/>
          <a:p>
            <a:pPr algn="l">
              <a:lnSpc>
                <a:spcPts val="5289"/>
              </a:lnSpc>
            </a:pPr>
            <a:endParaRPr/>
          </a:p>
          <a:p>
            <a:pPr algn="l">
              <a:lnSpc>
                <a:spcPts val="5289"/>
              </a:lnSpc>
            </a:pPr>
            <a:r>
              <a:rPr lang="en-US" sz="3778">
                <a:solidFill>
                  <a:srgbClr val="000000"/>
                </a:solidFill>
                <a:latin typeface="Playfair Display 1"/>
                <a:ea typeface="Playfair Display 1"/>
                <a:cs typeface="Playfair Display 1"/>
                <a:sym typeface="Playfair Display 1"/>
              </a:rPr>
              <a:t>Predicting stock prices remains a high-stakes problem in financial analytics.</a:t>
            </a:r>
          </a:p>
          <a:p>
            <a:pPr algn="l">
              <a:lnSpc>
                <a:spcPts val="5289"/>
              </a:lnSpc>
            </a:pPr>
            <a:endParaRPr lang="en-US" sz="3778">
              <a:solidFill>
                <a:srgbClr val="000000"/>
              </a:solidFill>
              <a:latin typeface="Playfair Display 1"/>
              <a:ea typeface="Playfair Display 1"/>
              <a:cs typeface="Playfair Display 1"/>
              <a:sym typeface="Playfair Display 1"/>
            </a:endParaRPr>
          </a:p>
          <a:p>
            <a:pPr algn="l">
              <a:lnSpc>
                <a:spcPts val="5289"/>
              </a:lnSpc>
            </a:pPr>
            <a:r>
              <a:rPr lang="en-US" sz="3778">
                <a:solidFill>
                  <a:srgbClr val="000000"/>
                </a:solidFill>
                <a:latin typeface="Playfair Display 1"/>
                <a:ea typeface="Playfair Display 1"/>
                <a:cs typeface="Playfair Display 1"/>
                <a:sym typeface="Playfair Display 1"/>
              </a:rPr>
              <a:t>The NVIDIA stock, due to its volatility and trend shifts, presents a real-world challenge.</a:t>
            </a:r>
          </a:p>
          <a:p>
            <a:pPr algn="l">
              <a:lnSpc>
                <a:spcPts val="5289"/>
              </a:lnSpc>
            </a:pPr>
            <a:endParaRPr lang="en-US" sz="3778">
              <a:solidFill>
                <a:srgbClr val="000000"/>
              </a:solidFill>
              <a:latin typeface="Playfair Display 1"/>
              <a:ea typeface="Playfair Display 1"/>
              <a:cs typeface="Playfair Display 1"/>
              <a:sym typeface="Playfair Display 1"/>
            </a:endParaRPr>
          </a:p>
          <a:p>
            <a:pPr algn="l">
              <a:lnSpc>
                <a:spcPts val="5289"/>
              </a:lnSpc>
            </a:pPr>
            <a:r>
              <a:rPr lang="en-US" sz="3778">
                <a:solidFill>
                  <a:srgbClr val="000000"/>
                </a:solidFill>
                <a:latin typeface="Playfair Display 1"/>
                <a:ea typeface="Playfair Display 1"/>
                <a:cs typeface="Playfair Display 1"/>
                <a:sym typeface="Playfair Display 1"/>
              </a:rPr>
              <a:t>Goal: compare classical ML vs deep learning vs time-series forecasting in a uniform pipeline.</a:t>
            </a:r>
          </a:p>
        </p:txBody>
      </p:sp>
      <p:sp>
        <p:nvSpPr>
          <p:cNvPr id="4" name="Freeform 4"/>
          <p:cNvSpPr/>
          <p:nvPr/>
        </p:nvSpPr>
        <p:spPr>
          <a:xfrm>
            <a:off x="1028700" y="3774797"/>
            <a:ext cx="4933960" cy="4933960"/>
          </a:xfrm>
          <a:custGeom>
            <a:avLst/>
            <a:gdLst/>
            <a:ahLst/>
            <a:cxnLst/>
            <a:rect l="l" t="t" r="r" b="b"/>
            <a:pathLst>
              <a:path w="4933960" h="4933960">
                <a:moveTo>
                  <a:pt x="0" y="0"/>
                </a:moveTo>
                <a:lnTo>
                  <a:pt x="4933960" y="0"/>
                </a:lnTo>
                <a:lnTo>
                  <a:pt x="4933960" y="4933960"/>
                </a:lnTo>
                <a:lnTo>
                  <a:pt x="0" y="4933960"/>
                </a:lnTo>
                <a:lnTo>
                  <a:pt x="0" y="0"/>
                </a:lnTo>
                <a:close/>
              </a:path>
            </a:pathLst>
          </a:custGeom>
          <a:blipFill>
            <a:blip r:embed="rId2">
              <a:alphaModFix amt="74000"/>
            </a:blip>
            <a:stretch>
              <a:fillRect/>
            </a:stretch>
          </a:blipFill>
          <a:ln w="95250" cap="sq">
            <a:solidFill>
              <a:srgbClr val="000000">
                <a:alpha val="73725"/>
              </a:srgbClr>
            </a:solidFill>
            <a:prstDash val="solid"/>
            <a:miter/>
          </a:ln>
        </p:spPr>
        <p:txBody>
          <a:bodyPr/>
          <a:lstStyle/>
          <a:p>
            <a:endParaRPr lang="en-IN"/>
          </a:p>
        </p:txBody>
      </p:sp>
      <p:sp>
        <p:nvSpPr>
          <p:cNvPr id="5" name="TextBox 5"/>
          <p:cNvSpPr txBox="1"/>
          <p:nvPr/>
        </p:nvSpPr>
        <p:spPr>
          <a:xfrm>
            <a:off x="680792" y="933450"/>
            <a:ext cx="7455287" cy="76454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Public Sans Bold"/>
                <a:ea typeface="Public Sans Bold"/>
                <a:cs typeface="Public Sans Bold"/>
                <a:sym typeface="Public Sans Bold"/>
              </a:rPr>
              <a:t>RESEARCH MOTIVATION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48601"/>
          </a:xfrm>
          <a:prstGeom prst="rect">
            <a:avLst/>
          </a:prstGeom>
        </p:spPr>
        <p:txBody>
          <a:bodyPr lIns="0" tIns="0" rIns="0" bIns="0" rtlCol="0" anchor="t">
            <a:spAutoFit/>
          </a:bodyPr>
          <a:lstStyle/>
          <a:p>
            <a:pPr algn="just">
              <a:lnSpc>
                <a:spcPts val="5200"/>
              </a:lnSpc>
              <a:spcBef>
                <a:spcPct val="0"/>
              </a:spcBef>
            </a:pPr>
            <a:r>
              <a:rPr lang="en-US" sz="3714" b="1" spc="843">
                <a:solidFill>
                  <a:srgbClr val="2B2C30"/>
                </a:solidFill>
                <a:latin typeface="Public Sans Bold"/>
                <a:ea typeface="Public Sans Bold"/>
                <a:cs typeface="Public Sans Bold"/>
                <a:sym typeface="Public Sans Bold"/>
              </a:rPr>
              <a:t>                     PROBLEM STATEMENT</a:t>
            </a:r>
          </a:p>
        </p:txBody>
      </p:sp>
      <p:sp>
        <p:nvSpPr>
          <p:cNvPr id="3" name="AutoShape 3"/>
          <p:cNvSpPr/>
          <p:nvPr/>
        </p:nvSpPr>
        <p:spPr>
          <a:xfrm flipV="1">
            <a:off x="1936737" y="3045818"/>
            <a:ext cx="13005823" cy="0"/>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13542353" y="4670616"/>
            <a:ext cx="3523932" cy="2762885"/>
          </a:xfrm>
          <a:prstGeom prst="rect">
            <a:avLst/>
          </a:prstGeom>
        </p:spPr>
        <p:txBody>
          <a:bodyPr lIns="0" tIns="0" rIns="0" bIns="0" rtlCol="0" anchor="t">
            <a:spAutoFit/>
          </a:bodyPr>
          <a:lstStyle/>
          <a:p>
            <a:pPr algn="l">
              <a:lnSpc>
                <a:spcPts val="4479"/>
              </a:lnSpc>
            </a:pPr>
            <a:r>
              <a:rPr lang="en-US" sz="2799">
                <a:solidFill>
                  <a:srgbClr val="2B2C30"/>
                </a:solidFill>
                <a:latin typeface="Playfair Display 2"/>
                <a:ea typeface="Playfair Display 2"/>
                <a:cs typeface="Playfair Display 2"/>
                <a:sym typeface="Playfair Display 2"/>
              </a:rPr>
              <a:t>How does seasonality and technical trend impact model performance?</a:t>
            </a:r>
          </a:p>
          <a:p>
            <a:pPr algn="l">
              <a:lnSpc>
                <a:spcPts val="4479"/>
              </a:lnSpc>
            </a:pPr>
            <a:endParaRPr lang="en-US" sz="2799">
              <a:solidFill>
                <a:srgbClr val="2B2C30"/>
              </a:solidFill>
              <a:latin typeface="Playfair Display 2"/>
              <a:ea typeface="Playfair Display 2"/>
              <a:cs typeface="Playfair Display 2"/>
              <a:sym typeface="Playfair Display 2"/>
            </a:endParaRPr>
          </a:p>
        </p:txBody>
      </p:sp>
      <p:sp>
        <p:nvSpPr>
          <p:cNvPr id="5" name="TextBox 5"/>
          <p:cNvSpPr txBox="1"/>
          <p:nvPr/>
        </p:nvSpPr>
        <p:spPr>
          <a:xfrm>
            <a:off x="13549736" y="3874166"/>
            <a:ext cx="2785647" cy="409575"/>
          </a:xfrm>
          <a:prstGeom prst="rect">
            <a:avLst/>
          </a:prstGeom>
        </p:spPr>
        <p:txBody>
          <a:bodyPr lIns="0" tIns="0" rIns="0" bIns="0" rtlCol="0" anchor="t">
            <a:spAutoFit/>
          </a:bodyPr>
          <a:lstStyle/>
          <a:p>
            <a:pPr algn="l">
              <a:lnSpc>
                <a:spcPts val="3359"/>
              </a:lnSpc>
            </a:pPr>
            <a:r>
              <a:rPr lang="en-US" sz="2799" b="1">
                <a:solidFill>
                  <a:srgbClr val="2B2C30"/>
                </a:solidFill>
                <a:latin typeface="Playfair Display 2 Bold"/>
                <a:ea typeface="Playfair Display 2 Bold"/>
                <a:cs typeface="Playfair Display 2 Bold"/>
                <a:sym typeface="Playfair Display 2 Bold"/>
              </a:rPr>
              <a:t>Question 3</a:t>
            </a:r>
          </a:p>
        </p:txBody>
      </p:sp>
      <p:sp>
        <p:nvSpPr>
          <p:cNvPr id="6" name="TextBox 6"/>
          <p:cNvSpPr txBox="1"/>
          <p:nvPr/>
        </p:nvSpPr>
        <p:spPr>
          <a:xfrm>
            <a:off x="1776231" y="4670616"/>
            <a:ext cx="3732825" cy="3324860"/>
          </a:xfrm>
          <a:prstGeom prst="rect">
            <a:avLst/>
          </a:prstGeom>
        </p:spPr>
        <p:txBody>
          <a:bodyPr lIns="0" tIns="0" rIns="0" bIns="0" rtlCol="0" anchor="t">
            <a:spAutoFit/>
          </a:bodyPr>
          <a:lstStyle/>
          <a:p>
            <a:pPr algn="l">
              <a:lnSpc>
                <a:spcPts val="4479"/>
              </a:lnSpc>
            </a:pPr>
            <a:r>
              <a:rPr lang="en-US" sz="2799">
                <a:solidFill>
                  <a:srgbClr val="2B2C30"/>
                </a:solidFill>
                <a:latin typeface="Playfair Display 2"/>
                <a:ea typeface="Playfair Display 2"/>
                <a:cs typeface="Playfair Display 2"/>
                <a:sym typeface="Playfair Display 2"/>
              </a:rPr>
              <a:t>Can we reliably forecast short-term closing prices using engineered technical indicators?</a:t>
            </a:r>
          </a:p>
          <a:p>
            <a:pPr algn="l">
              <a:lnSpc>
                <a:spcPts val="4479"/>
              </a:lnSpc>
            </a:pPr>
            <a:endParaRPr lang="en-US" sz="2799">
              <a:solidFill>
                <a:srgbClr val="2B2C30"/>
              </a:solidFill>
              <a:latin typeface="Playfair Display 2"/>
              <a:ea typeface="Playfair Display 2"/>
              <a:cs typeface="Playfair Display 2"/>
              <a:sym typeface="Playfair Display 2"/>
            </a:endParaRPr>
          </a:p>
        </p:txBody>
      </p:sp>
      <p:sp>
        <p:nvSpPr>
          <p:cNvPr id="7" name="TextBox 7"/>
          <p:cNvSpPr txBox="1"/>
          <p:nvPr/>
        </p:nvSpPr>
        <p:spPr>
          <a:xfrm>
            <a:off x="1836160" y="3874166"/>
            <a:ext cx="2785647" cy="409575"/>
          </a:xfrm>
          <a:prstGeom prst="rect">
            <a:avLst/>
          </a:prstGeom>
        </p:spPr>
        <p:txBody>
          <a:bodyPr lIns="0" tIns="0" rIns="0" bIns="0" rtlCol="0" anchor="t">
            <a:spAutoFit/>
          </a:bodyPr>
          <a:lstStyle/>
          <a:p>
            <a:pPr algn="l">
              <a:lnSpc>
                <a:spcPts val="3359"/>
              </a:lnSpc>
            </a:pPr>
            <a:r>
              <a:rPr lang="en-US" sz="2799" b="1">
                <a:solidFill>
                  <a:srgbClr val="2B2C30"/>
                </a:solidFill>
                <a:latin typeface="Playfair Display 2 Bold"/>
                <a:ea typeface="Playfair Display 2 Bold"/>
                <a:cs typeface="Playfair Display 2 Bold"/>
                <a:sym typeface="Playfair Display 2 Bold"/>
              </a:rPr>
              <a:t>Question 1</a:t>
            </a:r>
          </a:p>
        </p:txBody>
      </p:sp>
      <p:sp>
        <p:nvSpPr>
          <p:cNvPr id="8" name="TextBox 8"/>
          <p:cNvSpPr txBox="1"/>
          <p:nvPr/>
        </p:nvSpPr>
        <p:spPr>
          <a:xfrm>
            <a:off x="7480731" y="4670617"/>
            <a:ext cx="4089947" cy="3324860"/>
          </a:xfrm>
          <a:prstGeom prst="rect">
            <a:avLst/>
          </a:prstGeom>
        </p:spPr>
        <p:txBody>
          <a:bodyPr lIns="0" tIns="0" rIns="0" bIns="0" rtlCol="0" anchor="t">
            <a:spAutoFit/>
          </a:bodyPr>
          <a:lstStyle/>
          <a:p>
            <a:pPr algn="l">
              <a:lnSpc>
                <a:spcPts val="4480"/>
              </a:lnSpc>
            </a:pPr>
            <a:r>
              <a:rPr lang="en-US" sz="2800">
                <a:solidFill>
                  <a:srgbClr val="2B2C30"/>
                </a:solidFill>
                <a:latin typeface="Playfair Display 2"/>
                <a:ea typeface="Playfair Display 2"/>
                <a:cs typeface="Playfair Display 2"/>
                <a:sym typeface="Playfair Display 2"/>
              </a:rPr>
              <a:t>Which model architecture best balances generalization, accuracy, and interpretability?</a:t>
            </a:r>
          </a:p>
          <a:p>
            <a:pPr algn="l">
              <a:lnSpc>
                <a:spcPts val="4480"/>
              </a:lnSpc>
            </a:pPr>
            <a:endParaRPr lang="en-US" sz="2800">
              <a:solidFill>
                <a:srgbClr val="2B2C30"/>
              </a:solidFill>
              <a:latin typeface="Playfair Display 2"/>
              <a:ea typeface="Playfair Display 2"/>
              <a:cs typeface="Playfair Display 2"/>
              <a:sym typeface="Playfair Display 2"/>
            </a:endParaRPr>
          </a:p>
        </p:txBody>
      </p:sp>
      <p:sp>
        <p:nvSpPr>
          <p:cNvPr id="9" name="TextBox 9"/>
          <p:cNvSpPr txBox="1"/>
          <p:nvPr/>
        </p:nvSpPr>
        <p:spPr>
          <a:xfrm>
            <a:off x="7480731" y="3950366"/>
            <a:ext cx="2785647" cy="409575"/>
          </a:xfrm>
          <a:prstGeom prst="rect">
            <a:avLst/>
          </a:prstGeom>
        </p:spPr>
        <p:txBody>
          <a:bodyPr lIns="0" tIns="0" rIns="0" bIns="0" rtlCol="0" anchor="t">
            <a:spAutoFit/>
          </a:bodyPr>
          <a:lstStyle/>
          <a:p>
            <a:pPr algn="l">
              <a:lnSpc>
                <a:spcPts val="3359"/>
              </a:lnSpc>
            </a:pPr>
            <a:r>
              <a:rPr lang="en-US" sz="2799" b="1">
                <a:solidFill>
                  <a:srgbClr val="2B2C30"/>
                </a:solidFill>
                <a:latin typeface="Playfair Display 2 Bold"/>
                <a:ea typeface="Playfair Display 2 Bold"/>
                <a:cs typeface="Playfair Display 2 Bold"/>
                <a:sym typeface="Playfair Display 2 Bold"/>
              </a:rPr>
              <a:t>Question 2</a:t>
            </a:r>
          </a:p>
        </p:txBody>
      </p:sp>
      <p:grpSp>
        <p:nvGrpSpPr>
          <p:cNvPr id="10" name="Group 10"/>
          <p:cNvGrpSpPr/>
          <p:nvPr/>
        </p:nvGrpSpPr>
        <p:grpSpPr>
          <a:xfrm>
            <a:off x="1798060" y="2976480"/>
            <a:ext cx="138677" cy="1386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IN"/>
            </a:p>
          </p:txBody>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3" name="Group 13"/>
          <p:cNvGrpSpPr/>
          <p:nvPr/>
        </p:nvGrpSpPr>
        <p:grpSpPr>
          <a:xfrm>
            <a:off x="8389360" y="2976480"/>
            <a:ext cx="138677" cy="1386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IN"/>
            </a:p>
          </p:txBody>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6" name="Group 16"/>
          <p:cNvGrpSpPr/>
          <p:nvPr/>
        </p:nvGrpSpPr>
        <p:grpSpPr>
          <a:xfrm>
            <a:off x="14942560" y="2976480"/>
            <a:ext cx="138677" cy="1386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IN"/>
            </a:p>
          </p:txBody>
        </p:sp>
        <p:sp>
          <p:nvSpPr>
            <p:cNvPr id="18" name="TextBox 18"/>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1905495"/>
            <a:ext cx="16230600" cy="6600327"/>
          </a:xfrm>
          <a:prstGeom prst="rect">
            <a:avLst/>
          </a:prstGeom>
        </p:spPr>
        <p:txBody>
          <a:bodyPr lIns="0" tIns="0" rIns="0" bIns="0" rtlCol="0" anchor="t">
            <a:spAutoFit/>
          </a:bodyPr>
          <a:lstStyle/>
          <a:p>
            <a:pPr algn="l">
              <a:lnSpc>
                <a:spcPts val="3471"/>
              </a:lnSpc>
            </a:pPr>
            <a:r>
              <a:rPr lang="en-US" sz="2670" spc="13">
                <a:solidFill>
                  <a:srgbClr val="2B2C30"/>
                </a:solidFill>
                <a:latin typeface="Playfair Display 1"/>
                <a:ea typeface="Playfair Display 1"/>
                <a:cs typeface="Playfair Display 1"/>
                <a:sym typeface="Playfair Display 1"/>
              </a:rPr>
              <a:t>Hyndman &amp; Athanasopoulos (2018): Demonstrated that ARIMA is effective for forecasting stationary and seasonally adjusted time series in financial domains.</a:t>
            </a:r>
          </a:p>
          <a:p>
            <a:pPr algn="l">
              <a:lnSpc>
                <a:spcPts val="3471"/>
              </a:lnSpc>
            </a:pPr>
            <a:endParaRPr lang="en-US" sz="2670" spc="13">
              <a:solidFill>
                <a:srgbClr val="2B2C30"/>
              </a:solidFill>
              <a:latin typeface="Playfair Display 1"/>
              <a:ea typeface="Playfair Display 1"/>
              <a:cs typeface="Playfair Display 1"/>
              <a:sym typeface="Playfair Display 1"/>
            </a:endParaRPr>
          </a:p>
          <a:p>
            <a:pPr algn="l">
              <a:lnSpc>
                <a:spcPts val="3471"/>
              </a:lnSpc>
            </a:pPr>
            <a:r>
              <a:rPr lang="en-US" sz="2670" spc="13">
                <a:solidFill>
                  <a:srgbClr val="2B2C30"/>
                </a:solidFill>
                <a:latin typeface="Playfair Display 1"/>
                <a:ea typeface="Playfair Display 1"/>
                <a:cs typeface="Playfair Display 1"/>
                <a:sym typeface="Playfair Display 1"/>
              </a:rPr>
              <a:t>Chlebus et al. (2019): Showed that LSTM networks outperform traditional models when capturing long-term dependencies in stock price patterns.</a:t>
            </a:r>
          </a:p>
          <a:p>
            <a:pPr algn="l">
              <a:lnSpc>
                <a:spcPts val="3471"/>
              </a:lnSpc>
            </a:pPr>
            <a:endParaRPr lang="en-US" sz="2670" spc="13">
              <a:solidFill>
                <a:srgbClr val="2B2C30"/>
              </a:solidFill>
              <a:latin typeface="Playfair Display 1"/>
              <a:ea typeface="Playfair Display 1"/>
              <a:cs typeface="Playfair Display 1"/>
              <a:sym typeface="Playfair Display 1"/>
            </a:endParaRPr>
          </a:p>
          <a:p>
            <a:pPr algn="l">
              <a:lnSpc>
                <a:spcPts val="3471"/>
              </a:lnSpc>
            </a:pPr>
            <a:r>
              <a:rPr lang="en-US" sz="2670" spc="13">
                <a:solidFill>
                  <a:srgbClr val="2B2C30"/>
                </a:solidFill>
                <a:latin typeface="Playfair Display 1"/>
                <a:ea typeface="Playfair Display 1"/>
                <a:cs typeface="Playfair Display 1"/>
                <a:sym typeface="Playfair Display 1"/>
              </a:rPr>
              <a:t>Rozeff &amp; Kinney (1976): Provided early evidence of seasonality in stock returns, emphasizing recurring monthly trends across years.</a:t>
            </a:r>
          </a:p>
          <a:p>
            <a:pPr algn="l">
              <a:lnSpc>
                <a:spcPts val="3471"/>
              </a:lnSpc>
            </a:pPr>
            <a:endParaRPr lang="en-US" sz="2670" spc="13">
              <a:solidFill>
                <a:srgbClr val="2B2C30"/>
              </a:solidFill>
              <a:latin typeface="Playfair Display 1"/>
              <a:ea typeface="Playfair Display 1"/>
              <a:cs typeface="Playfair Display 1"/>
              <a:sym typeface="Playfair Display 1"/>
            </a:endParaRPr>
          </a:p>
          <a:p>
            <a:pPr algn="l">
              <a:lnSpc>
                <a:spcPts val="3471"/>
              </a:lnSpc>
            </a:pPr>
            <a:r>
              <a:rPr lang="en-US" sz="2670" spc="13">
                <a:solidFill>
                  <a:srgbClr val="2B2C30"/>
                </a:solidFill>
                <a:latin typeface="Playfair Display 1"/>
                <a:ea typeface="Playfair Display 1"/>
                <a:cs typeface="Playfair Display 1"/>
                <a:sym typeface="Playfair Display 1"/>
              </a:rPr>
              <a:t>Mukherjee &amp; Naka (1995): Established the significance of macroeconomic variables in influencing stock market movements using VECM analysis.</a:t>
            </a:r>
          </a:p>
          <a:p>
            <a:pPr algn="l">
              <a:lnSpc>
                <a:spcPts val="3471"/>
              </a:lnSpc>
            </a:pPr>
            <a:endParaRPr lang="en-US" sz="2670" spc="13">
              <a:solidFill>
                <a:srgbClr val="2B2C30"/>
              </a:solidFill>
              <a:latin typeface="Playfair Display 1"/>
              <a:ea typeface="Playfair Display 1"/>
              <a:cs typeface="Playfair Display 1"/>
              <a:sym typeface="Playfair Display 1"/>
            </a:endParaRPr>
          </a:p>
          <a:p>
            <a:pPr algn="l">
              <a:lnSpc>
                <a:spcPts val="3471"/>
              </a:lnSpc>
            </a:pPr>
            <a:r>
              <a:rPr lang="en-US" sz="2670" spc="13">
                <a:solidFill>
                  <a:srgbClr val="2B2C30"/>
                </a:solidFill>
                <a:latin typeface="Playfair Display 1"/>
                <a:ea typeface="Playfair Display 1"/>
                <a:cs typeface="Playfair Display 1"/>
                <a:sym typeface="Playfair Display 1"/>
              </a:rPr>
              <a:t>Humpe &amp; Macmillan (2009): Found strong long-term co-integration between macroeconomic indicators and stock prices in developed economies.</a:t>
            </a:r>
          </a:p>
          <a:p>
            <a:pPr algn="l">
              <a:lnSpc>
                <a:spcPts val="3471"/>
              </a:lnSpc>
            </a:pPr>
            <a:endParaRPr lang="en-US" sz="2670" spc="13">
              <a:solidFill>
                <a:srgbClr val="2B2C30"/>
              </a:solidFill>
              <a:latin typeface="Playfair Display 1"/>
              <a:ea typeface="Playfair Display 1"/>
              <a:cs typeface="Playfair Display 1"/>
              <a:sym typeface="Playfair Display 1"/>
            </a:endParaRPr>
          </a:p>
        </p:txBody>
      </p:sp>
      <p:sp>
        <p:nvSpPr>
          <p:cNvPr id="3" name="TextBox 3"/>
          <p:cNvSpPr txBox="1"/>
          <p:nvPr/>
        </p:nvSpPr>
        <p:spPr>
          <a:xfrm>
            <a:off x="1028700" y="368076"/>
            <a:ext cx="16230600" cy="797192"/>
          </a:xfrm>
          <a:prstGeom prst="rect">
            <a:avLst/>
          </a:prstGeom>
        </p:spPr>
        <p:txBody>
          <a:bodyPr lIns="0" tIns="0" rIns="0" bIns="0" rtlCol="0" anchor="t">
            <a:spAutoFit/>
          </a:bodyPr>
          <a:lstStyle/>
          <a:p>
            <a:pPr algn="l">
              <a:lnSpc>
                <a:spcPts val="6460"/>
              </a:lnSpc>
              <a:spcBef>
                <a:spcPct val="0"/>
              </a:spcBef>
            </a:pPr>
            <a:r>
              <a:rPr lang="en-US" sz="4614" b="1" spc="1047">
                <a:solidFill>
                  <a:srgbClr val="2B2C30"/>
                </a:solidFill>
                <a:latin typeface="Public Sans Bold"/>
                <a:ea typeface="Public Sans Bold"/>
                <a:cs typeface="Public Sans Bold"/>
                <a:sym typeface="Public Sans Bold"/>
              </a:rPr>
              <a:t>LITERATURE REVIEW</a:t>
            </a:r>
          </a:p>
        </p:txBody>
      </p:sp>
      <p:sp>
        <p:nvSpPr>
          <p:cNvPr id="4" name="AutoShape 4"/>
          <p:cNvSpPr/>
          <p:nvPr/>
        </p:nvSpPr>
        <p:spPr>
          <a:xfrm flipV="1">
            <a:off x="1016402" y="1392958"/>
            <a:ext cx="16230594" cy="38509"/>
          </a:xfrm>
          <a:prstGeom prst="line">
            <a:avLst/>
          </a:prstGeom>
          <a:ln w="9525" cap="flat">
            <a:solidFill>
              <a:srgbClr val="2B2C30"/>
            </a:solidFill>
            <a:prstDash val="solid"/>
            <a:headEnd type="none" w="sm" len="sm"/>
            <a:tailEnd type="none" w="sm" len="sm"/>
          </a:ln>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a:off x="1028700" y="0"/>
            <a:ext cx="0" cy="10287000"/>
          </a:xfrm>
          <a:prstGeom prst="line">
            <a:avLst/>
          </a:prstGeom>
          <a:ln w="38100" cap="flat">
            <a:solidFill>
              <a:srgbClr val="545454"/>
            </a:solidFill>
            <a:prstDash val="sysDot"/>
            <a:headEnd type="none" w="sm" len="sm"/>
            <a:tailEnd type="none" w="sm" len="sm"/>
          </a:ln>
        </p:spPr>
        <p:txBody>
          <a:bodyPr/>
          <a:lstStyle/>
          <a:p>
            <a:endParaRPr lang="en-IN"/>
          </a:p>
        </p:txBody>
      </p:sp>
      <p:sp>
        <p:nvSpPr>
          <p:cNvPr id="3" name="AutoShape 3"/>
          <p:cNvSpPr/>
          <p:nvPr/>
        </p:nvSpPr>
        <p:spPr>
          <a:xfrm>
            <a:off x="17278350" y="-34210"/>
            <a:ext cx="0" cy="10287000"/>
          </a:xfrm>
          <a:prstGeom prst="line">
            <a:avLst/>
          </a:prstGeom>
          <a:ln w="38100" cap="flat">
            <a:solidFill>
              <a:srgbClr val="545454"/>
            </a:solidFill>
            <a:prstDash val="sysDot"/>
            <a:headEnd type="none" w="sm" len="sm"/>
            <a:tailEnd type="none" w="sm" len="sm"/>
          </a:ln>
        </p:spPr>
        <p:txBody>
          <a:bodyPr/>
          <a:lstStyle/>
          <a:p>
            <a:endParaRPr lang="en-IN"/>
          </a:p>
        </p:txBody>
      </p:sp>
      <p:sp>
        <p:nvSpPr>
          <p:cNvPr id="4" name="Freeform 4"/>
          <p:cNvSpPr/>
          <p:nvPr/>
        </p:nvSpPr>
        <p:spPr>
          <a:xfrm>
            <a:off x="2000312" y="2494024"/>
            <a:ext cx="6358512" cy="6385229"/>
          </a:xfrm>
          <a:custGeom>
            <a:avLst/>
            <a:gdLst/>
            <a:ahLst/>
            <a:cxnLst/>
            <a:rect l="l" t="t" r="r" b="b"/>
            <a:pathLst>
              <a:path w="6358512" h="6385229">
                <a:moveTo>
                  <a:pt x="0" y="0"/>
                </a:moveTo>
                <a:lnTo>
                  <a:pt x="6358512" y="0"/>
                </a:lnTo>
                <a:lnTo>
                  <a:pt x="6358512" y="6385229"/>
                </a:lnTo>
                <a:lnTo>
                  <a:pt x="0" y="6385229"/>
                </a:lnTo>
                <a:lnTo>
                  <a:pt x="0" y="0"/>
                </a:lnTo>
                <a:close/>
              </a:path>
            </a:pathLst>
          </a:custGeom>
          <a:blipFill>
            <a:blip r:embed="rId2"/>
            <a:stretch>
              <a:fillRect/>
            </a:stretch>
          </a:blipFill>
        </p:spPr>
        <p:txBody>
          <a:bodyPr/>
          <a:lstStyle/>
          <a:p>
            <a:endParaRPr lang="en-IN"/>
          </a:p>
        </p:txBody>
      </p:sp>
      <p:sp>
        <p:nvSpPr>
          <p:cNvPr id="5" name="Freeform 5"/>
          <p:cNvSpPr/>
          <p:nvPr/>
        </p:nvSpPr>
        <p:spPr>
          <a:xfrm>
            <a:off x="10303046" y="2494024"/>
            <a:ext cx="4802431" cy="6764276"/>
          </a:xfrm>
          <a:custGeom>
            <a:avLst/>
            <a:gdLst/>
            <a:ahLst/>
            <a:cxnLst/>
            <a:rect l="l" t="t" r="r" b="b"/>
            <a:pathLst>
              <a:path w="4802431" h="6764276">
                <a:moveTo>
                  <a:pt x="0" y="0"/>
                </a:moveTo>
                <a:lnTo>
                  <a:pt x="4802431" y="0"/>
                </a:lnTo>
                <a:lnTo>
                  <a:pt x="4802431" y="6764276"/>
                </a:lnTo>
                <a:lnTo>
                  <a:pt x="0" y="6764276"/>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6857546" y="560704"/>
            <a:ext cx="4953453" cy="857542"/>
          </a:xfrm>
          <a:prstGeom prst="rect">
            <a:avLst/>
          </a:prstGeom>
        </p:spPr>
        <p:txBody>
          <a:bodyPr wrap="square" lIns="0" tIns="0" rIns="0" bIns="0" rtlCol="0" anchor="t">
            <a:spAutoFit/>
          </a:bodyPr>
          <a:lstStyle/>
          <a:p>
            <a:pPr algn="ctr">
              <a:lnSpc>
                <a:spcPts val="7519"/>
              </a:lnSpc>
              <a:spcBef>
                <a:spcPct val="0"/>
              </a:spcBef>
            </a:pPr>
            <a:r>
              <a:rPr lang="en-US" sz="4699" dirty="0">
                <a:solidFill>
                  <a:srgbClr val="000000"/>
                </a:solidFill>
                <a:latin typeface="Playfair Display 2"/>
                <a:ea typeface="Playfair Display 2"/>
                <a:cs typeface="Playfair Display 2"/>
                <a:sym typeface="Playfair Display 2"/>
              </a:rPr>
              <a:t>METHODOLOGY</a:t>
            </a:r>
          </a:p>
        </p:txBody>
      </p:sp>
      <p:grpSp>
        <p:nvGrpSpPr>
          <p:cNvPr id="8" name="Group 8"/>
          <p:cNvGrpSpPr/>
          <p:nvPr/>
        </p:nvGrpSpPr>
        <p:grpSpPr>
          <a:xfrm>
            <a:off x="5076484" y="8789055"/>
            <a:ext cx="206168" cy="180397"/>
            <a:chOff x="0" y="0"/>
            <a:chExt cx="812800" cy="711200"/>
          </a:xfrm>
        </p:grpSpPr>
        <p:sp>
          <p:nvSpPr>
            <p:cNvPr id="9" name="Freeform 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0000"/>
            </a:solidFill>
          </p:spPr>
          <p:txBody>
            <a:bodyPr/>
            <a:lstStyle/>
            <a:p>
              <a:endParaRPr lang="en-IN"/>
            </a:p>
          </p:txBody>
        </p:sp>
        <p:sp>
          <p:nvSpPr>
            <p:cNvPr id="10" name="TextBox 10"/>
            <p:cNvSpPr txBox="1"/>
            <p:nvPr/>
          </p:nvSpPr>
          <p:spPr>
            <a:xfrm>
              <a:off x="127000" y="60325"/>
              <a:ext cx="558800" cy="320675"/>
            </a:xfrm>
            <a:prstGeom prst="rect">
              <a:avLst/>
            </a:prstGeom>
          </p:spPr>
          <p:txBody>
            <a:bodyPr lIns="50800" tIns="50800" rIns="50800" bIns="50800" rtlCol="0" anchor="ctr"/>
            <a:lstStyle/>
            <a:p>
              <a:pPr algn="ctr">
                <a:lnSpc>
                  <a:spcPts val="2120"/>
                </a:lnSpc>
              </a:pPr>
              <a:endParaRPr/>
            </a:p>
          </p:txBody>
        </p:sp>
      </p:grpSp>
      <p:grpSp>
        <p:nvGrpSpPr>
          <p:cNvPr id="11" name="Group 11"/>
          <p:cNvGrpSpPr/>
          <p:nvPr/>
        </p:nvGrpSpPr>
        <p:grpSpPr>
          <a:xfrm>
            <a:off x="12592132" y="2395911"/>
            <a:ext cx="224260" cy="196227"/>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0000"/>
            </a:solidFill>
          </p:spPr>
          <p:txBody>
            <a:bodyPr/>
            <a:lstStyle/>
            <a:p>
              <a:endParaRPr lang="en-IN"/>
            </a:p>
          </p:txBody>
        </p:sp>
        <p:sp>
          <p:nvSpPr>
            <p:cNvPr id="13" name="TextBox 13"/>
            <p:cNvSpPr txBox="1"/>
            <p:nvPr/>
          </p:nvSpPr>
          <p:spPr>
            <a:xfrm>
              <a:off x="127000" y="60325"/>
              <a:ext cx="558800" cy="320675"/>
            </a:xfrm>
            <a:prstGeom prst="rect">
              <a:avLst/>
            </a:prstGeom>
          </p:spPr>
          <p:txBody>
            <a:bodyPr lIns="50800" tIns="50800" rIns="50800" bIns="50800" rtlCol="0" anchor="ctr"/>
            <a:lstStyle/>
            <a:p>
              <a:pPr algn="ctr">
                <a:lnSpc>
                  <a:spcPts val="212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a:off x="1028700" y="38100"/>
            <a:ext cx="0" cy="10287000"/>
          </a:xfrm>
          <a:prstGeom prst="line">
            <a:avLst/>
          </a:prstGeom>
          <a:ln w="38100" cap="flat">
            <a:solidFill>
              <a:srgbClr val="545454"/>
            </a:solidFill>
            <a:prstDash val="sysDot"/>
            <a:headEnd type="none" w="sm" len="sm"/>
            <a:tailEnd type="none" w="sm" len="sm"/>
          </a:ln>
        </p:spPr>
        <p:txBody>
          <a:bodyPr/>
          <a:lstStyle/>
          <a:p>
            <a:endParaRPr lang="en-IN"/>
          </a:p>
        </p:txBody>
      </p:sp>
      <p:sp>
        <p:nvSpPr>
          <p:cNvPr id="3" name="AutoShape 3"/>
          <p:cNvSpPr/>
          <p:nvPr/>
        </p:nvSpPr>
        <p:spPr>
          <a:xfrm>
            <a:off x="17278350" y="-34210"/>
            <a:ext cx="0" cy="10287000"/>
          </a:xfrm>
          <a:prstGeom prst="line">
            <a:avLst/>
          </a:prstGeom>
          <a:ln w="38100" cap="flat">
            <a:solidFill>
              <a:srgbClr val="545454"/>
            </a:solidFill>
            <a:prstDash val="sysDot"/>
            <a:headEnd type="none" w="sm" len="sm"/>
            <a:tailEnd type="none" w="sm" len="sm"/>
          </a:ln>
        </p:spPr>
        <p:txBody>
          <a:bodyPr/>
          <a:lstStyle/>
          <a:p>
            <a:endParaRPr lang="en-IN"/>
          </a:p>
        </p:txBody>
      </p:sp>
      <p:sp>
        <p:nvSpPr>
          <p:cNvPr id="4" name="Freeform 4"/>
          <p:cNvSpPr/>
          <p:nvPr/>
        </p:nvSpPr>
        <p:spPr>
          <a:xfrm>
            <a:off x="1933031" y="1737511"/>
            <a:ext cx="14440989" cy="8229600"/>
          </a:xfrm>
          <a:custGeom>
            <a:avLst/>
            <a:gdLst/>
            <a:ahLst/>
            <a:cxnLst/>
            <a:rect l="l" t="t" r="r" b="b"/>
            <a:pathLst>
              <a:path w="14440989" h="8229600">
                <a:moveTo>
                  <a:pt x="0" y="0"/>
                </a:moveTo>
                <a:lnTo>
                  <a:pt x="14440988" y="0"/>
                </a:lnTo>
                <a:lnTo>
                  <a:pt x="14440988" y="8229600"/>
                </a:lnTo>
                <a:lnTo>
                  <a:pt x="0" y="8229600"/>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3200404" y="456565"/>
            <a:ext cx="10174330" cy="709297"/>
          </a:xfrm>
          <a:prstGeom prst="rect">
            <a:avLst/>
          </a:prstGeom>
        </p:spPr>
        <p:txBody>
          <a:bodyPr wrap="square" lIns="0" tIns="0" rIns="0" bIns="0" rtlCol="0" anchor="t">
            <a:spAutoFit/>
          </a:bodyPr>
          <a:lstStyle/>
          <a:p>
            <a:pPr algn="ctr">
              <a:lnSpc>
                <a:spcPts val="6239"/>
              </a:lnSpc>
              <a:spcBef>
                <a:spcPct val="0"/>
              </a:spcBef>
            </a:pPr>
            <a:r>
              <a:rPr lang="en-US" sz="3899" dirty="0">
                <a:solidFill>
                  <a:srgbClr val="212121"/>
                </a:solidFill>
                <a:latin typeface="Playfair Display 2"/>
                <a:ea typeface="Playfair Display 2"/>
                <a:cs typeface="Playfair Display 2"/>
                <a:sym typeface="Playfair Display 2"/>
              </a:rPr>
              <a:t>TEAM MEMBERS AND RESPONSIBILITIES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2442</Words>
  <Application>Microsoft Macintosh PowerPoint</Application>
  <PresentationFormat>Custom</PresentationFormat>
  <Paragraphs>222</Paragraphs>
  <Slides>32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Playfair Display 1 Bold</vt:lpstr>
      <vt:lpstr>Playfair Display 2 Bold Italics</vt:lpstr>
      <vt:lpstr>Arial</vt:lpstr>
      <vt:lpstr>Playfair Display 2 Bold</vt:lpstr>
      <vt:lpstr>Playfair Display 1</vt:lpstr>
      <vt:lpstr>Public Sans Bold</vt:lpstr>
      <vt:lpstr>Cormorant Garamond Bold</vt:lpstr>
      <vt:lpstr>Playfair Display 1 Italics</vt:lpstr>
      <vt:lpstr>Breathing</vt:lpstr>
      <vt:lpstr>Playfair Display 2</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Shanika Kadidal Sundresh</cp:lastModifiedBy>
  <cp:revision>3</cp:revision>
  <dcterms:created xsi:type="dcterms:W3CDTF">2006-08-16T00:00:00Z</dcterms:created>
  <dcterms:modified xsi:type="dcterms:W3CDTF">2025-04-30T21:13:25Z</dcterms:modified>
  <dc:identifier>DAGmFekfrjM</dc:identifier>
</cp:coreProperties>
</file>